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handoutMasterIdLst>
    <p:handoutMasterId r:id="rId13"/>
  </p:handoutMasterIdLst>
  <p:sldIdLst>
    <p:sldId id="258" r:id="rId2"/>
    <p:sldId id="542" r:id="rId3"/>
    <p:sldId id="633" r:id="rId4"/>
    <p:sldId id="634" r:id="rId5"/>
    <p:sldId id="635" r:id="rId6"/>
    <p:sldId id="638" r:id="rId7"/>
    <p:sldId id="639" r:id="rId8"/>
    <p:sldId id="604" r:id="rId9"/>
    <p:sldId id="605" r:id="rId10"/>
    <p:sldId id="640" r:id="rId11"/>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charset="0"/>
        <a:ea typeface="MS PGothic" charset="0"/>
        <a:cs typeface="MS PGothic" charset="0"/>
      </a:defRPr>
    </a:lvl1pPr>
    <a:lvl2pPr marL="457200" algn="l" defTabSz="457200" rtl="0" eaLnBrk="0" fontAlgn="base" hangingPunct="0">
      <a:spcBef>
        <a:spcPct val="0"/>
      </a:spcBef>
      <a:spcAft>
        <a:spcPct val="0"/>
      </a:spcAft>
      <a:defRPr kern="1200">
        <a:solidFill>
          <a:schemeClr val="tx1"/>
        </a:solidFill>
        <a:latin typeface="Calibri" charset="0"/>
        <a:ea typeface="MS PGothic" charset="0"/>
        <a:cs typeface="MS PGothic" charset="0"/>
      </a:defRPr>
    </a:lvl2pPr>
    <a:lvl3pPr marL="914400" algn="l" defTabSz="457200" rtl="0" eaLnBrk="0" fontAlgn="base" hangingPunct="0">
      <a:spcBef>
        <a:spcPct val="0"/>
      </a:spcBef>
      <a:spcAft>
        <a:spcPct val="0"/>
      </a:spcAft>
      <a:defRPr kern="1200">
        <a:solidFill>
          <a:schemeClr val="tx1"/>
        </a:solidFill>
        <a:latin typeface="Calibri" charset="0"/>
        <a:ea typeface="MS PGothic" charset="0"/>
        <a:cs typeface="MS PGothic" charset="0"/>
      </a:defRPr>
    </a:lvl3pPr>
    <a:lvl4pPr marL="1371600" algn="l" defTabSz="457200" rtl="0" eaLnBrk="0" fontAlgn="base" hangingPunct="0">
      <a:spcBef>
        <a:spcPct val="0"/>
      </a:spcBef>
      <a:spcAft>
        <a:spcPct val="0"/>
      </a:spcAft>
      <a:defRPr kern="1200">
        <a:solidFill>
          <a:schemeClr val="tx1"/>
        </a:solidFill>
        <a:latin typeface="Calibri" charset="0"/>
        <a:ea typeface="MS PGothic" charset="0"/>
        <a:cs typeface="MS PGothic" charset="0"/>
      </a:defRPr>
    </a:lvl4pPr>
    <a:lvl5pPr marL="1828800" algn="l" defTabSz="457200" rtl="0" eaLnBrk="0" fontAlgn="base" hangingPunct="0">
      <a:spcBef>
        <a:spcPct val="0"/>
      </a:spcBef>
      <a:spcAft>
        <a:spcPct val="0"/>
      </a:spcAft>
      <a:defRPr kern="1200">
        <a:solidFill>
          <a:schemeClr val="tx1"/>
        </a:solidFill>
        <a:latin typeface="Calibri" charset="0"/>
        <a:ea typeface="MS PGothic" charset="0"/>
        <a:cs typeface="MS PGothic" charset="0"/>
      </a:defRPr>
    </a:lvl5pPr>
    <a:lvl6pPr marL="2286000" algn="l" defTabSz="457200" rtl="0" eaLnBrk="1" latinLnBrk="0" hangingPunct="1">
      <a:defRPr kern="1200">
        <a:solidFill>
          <a:schemeClr val="tx1"/>
        </a:solidFill>
        <a:latin typeface="Calibri" charset="0"/>
        <a:ea typeface="MS PGothic" charset="0"/>
        <a:cs typeface="MS PGothic" charset="0"/>
      </a:defRPr>
    </a:lvl6pPr>
    <a:lvl7pPr marL="2743200" algn="l" defTabSz="457200" rtl="0" eaLnBrk="1" latinLnBrk="0" hangingPunct="1">
      <a:defRPr kern="1200">
        <a:solidFill>
          <a:schemeClr val="tx1"/>
        </a:solidFill>
        <a:latin typeface="Calibri" charset="0"/>
        <a:ea typeface="MS PGothic" charset="0"/>
        <a:cs typeface="MS PGothic" charset="0"/>
      </a:defRPr>
    </a:lvl7pPr>
    <a:lvl8pPr marL="3200400" algn="l" defTabSz="457200" rtl="0" eaLnBrk="1" latinLnBrk="0" hangingPunct="1">
      <a:defRPr kern="1200">
        <a:solidFill>
          <a:schemeClr val="tx1"/>
        </a:solidFill>
        <a:latin typeface="Calibri" charset="0"/>
        <a:ea typeface="MS PGothic" charset="0"/>
        <a:cs typeface="MS PGothic" charset="0"/>
      </a:defRPr>
    </a:lvl8pPr>
    <a:lvl9pPr marL="3657600" algn="l" defTabSz="457200" rtl="0" eaLnBrk="1" latinLnBrk="0" hangingPunct="1">
      <a:defRPr kern="1200">
        <a:solidFill>
          <a:schemeClr val="tx1"/>
        </a:solidFill>
        <a:latin typeface="Calibri" charset="0"/>
        <a:ea typeface="MS PGothic" charset="0"/>
        <a:cs typeface="MS PGothic"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AFB7"/>
    <a:srgbClr val="8DD1DA"/>
    <a:srgbClr val="3F6C79"/>
    <a:srgbClr val="669900"/>
    <a:srgbClr val="33CC33"/>
    <a:srgbClr val="7FDF3E"/>
    <a:srgbClr val="FF280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2290"/>
  </p:normalViewPr>
  <p:slideViewPr>
    <p:cSldViewPr snapToGrid="0">
      <p:cViewPr>
        <p:scale>
          <a:sx n="100" d="100"/>
          <a:sy n="100" d="100"/>
        </p:scale>
        <p:origin x="2504" y="3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p:scale>
          <a:sx n="130" d="100"/>
          <a:sy n="130" d="100"/>
        </p:scale>
        <p:origin x="-1278" y="122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handoutMaster" Target="handoutMasters/handoutMaster1.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08A883F2-128A-1345-AAB3-41DC63272E9F}" type="datetimeFigureOut">
              <a:rPr lang="en-US"/>
              <a:pPr>
                <a:defRPr/>
              </a:pPr>
              <a:t>3/29/17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65509AF9-9D78-BE4F-9CC5-A4895ACBD3E1}" type="slidenum">
              <a:rPr lang="en-US"/>
              <a:pPr>
                <a:defRPr/>
              </a:pPr>
              <a:t>‹#›</a:t>
            </a:fld>
            <a:endParaRPr lang="en-US"/>
          </a:p>
        </p:txBody>
      </p:sp>
    </p:spTree>
    <p:extLst>
      <p:ext uri="{BB962C8B-B14F-4D97-AF65-F5344CB8AC3E}">
        <p14:creationId xmlns:p14="http://schemas.microsoft.com/office/powerpoint/2010/main" val="13861649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p:txBody>
      </p:sp>
    </p:spTree>
    <p:extLst>
      <p:ext uri="{BB962C8B-B14F-4D97-AF65-F5344CB8AC3E}">
        <p14:creationId xmlns:p14="http://schemas.microsoft.com/office/powerpoint/2010/main" val="422387902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30000"/>
      </a:spcBef>
      <a:spcAft>
        <a:spcPct val="0"/>
      </a:spcAft>
      <a:defRPr sz="1200" kern="1200">
        <a:solidFill>
          <a:schemeClr val="tx1"/>
        </a:solidFill>
        <a:latin typeface="+mn-lt"/>
        <a:ea typeface="ヒラギノ角ゴ Pro W3" pitchFamily="-111" charset="-128"/>
        <a:cs typeface="ヒラギノ角ゴ Pro W3" pitchFamily="-111" charset="-128"/>
      </a:defRPr>
    </a:lvl3pPr>
    <a:lvl4pPr marL="1600200" indent="-228600" algn="l" defTabSz="457200" rtl="0" eaLnBrk="0" fontAlgn="base" hangingPunct="0">
      <a:spcBef>
        <a:spcPct val="30000"/>
      </a:spcBef>
      <a:spcAft>
        <a:spcPct val="0"/>
      </a:spcAft>
      <a:defRPr sz="1200" kern="1200">
        <a:solidFill>
          <a:schemeClr val="tx1"/>
        </a:solidFill>
        <a:latin typeface="+mn-lt"/>
        <a:ea typeface="ヒラギノ角ゴ Pro W3" pitchFamily="-111" charset="-128"/>
        <a:cs typeface="ヒラギノ角ゴ Pro W3" charset="0"/>
      </a:defRPr>
    </a:lvl4pPr>
    <a:lvl5pPr marL="2057400" indent="-2286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024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a:latin typeface="Calibri" charset="0"/>
                <a:ea typeface="MS PGothic" charset="0"/>
                <a:cs typeface="MS PGothic" charset="0"/>
              </a:rPr>
              <a:t>Lecture notes:</a:t>
            </a:r>
            <a:endParaRPr lang="en-US">
              <a:latin typeface="Calibri" charset="0"/>
              <a:ea typeface="MS PGothic" charset="0"/>
              <a:cs typeface="MS PGothic" charset="0"/>
            </a:endParaRPr>
          </a:p>
          <a:p>
            <a:r>
              <a:rPr lang="en-US">
                <a:latin typeface="Calibri" charset="0"/>
                <a:ea typeface="MS PGothic" charset="0"/>
                <a:cs typeface="MS PGothic" charset="0"/>
              </a:rPr>
              <a:t>This topic is important because the factors that determine supply and demand change all of the time; it is useful for students to be able to explain what will occur if both supply and demand change at the same time.</a:t>
            </a:r>
            <a:endParaRPr lang="en-US" b="1" i="1">
              <a:latin typeface="Calibri" charset="0"/>
              <a:ea typeface="MS PGothic" charset="0"/>
              <a:cs typeface="MS PGothic"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a:latin typeface="Calibri" charset="0"/>
                <a:ea typeface="MS PGothic" charset="0"/>
                <a:cs typeface="MS PGothic" charset="0"/>
              </a:rPr>
              <a:t>Clicker question:</a:t>
            </a:r>
          </a:p>
          <a:p>
            <a:r>
              <a:rPr lang="en-US">
                <a:latin typeface="Calibri" charset="0"/>
                <a:ea typeface="MS PGothic" charset="0"/>
                <a:cs typeface="MS PGothic" charset="0"/>
              </a:rPr>
              <a:t>Correct answer: C, The equilibrium quantity of bananas will increase.</a:t>
            </a:r>
          </a:p>
          <a:p>
            <a:endParaRPr lang="en-US">
              <a:latin typeface="Calibri" charset="0"/>
              <a:ea typeface="MS PGothic" charset="0"/>
              <a:cs typeface="MS PGothic" charset="0"/>
            </a:endParaRPr>
          </a:p>
          <a:p>
            <a:pPr>
              <a:buFontTx/>
              <a:buChar char="•"/>
            </a:pPr>
            <a:r>
              <a:rPr lang="en-US">
                <a:latin typeface="Calibri" charset="0"/>
                <a:ea typeface="MS PGothic" charset="0"/>
                <a:cs typeface="MS PGothic" charset="0"/>
              </a:rPr>
              <a:t>The increase in supply will cause equilibrium quantity to increase and equilibrium price to decrease.</a:t>
            </a:r>
          </a:p>
          <a:p>
            <a:pPr>
              <a:buFontTx/>
              <a:buChar char="•"/>
            </a:pPr>
            <a:r>
              <a:rPr lang="en-US">
                <a:latin typeface="Calibri" charset="0"/>
                <a:ea typeface="MS PGothic" charset="0"/>
                <a:cs typeface="MS PGothic" charset="0"/>
              </a:rPr>
              <a:t>The increase in demand will cause equilibrium quantity to increase and equilibrium price to increase.</a:t>
            </a:r>
          </a:p>
          <a:p>
            <a:endParaRPr lang="en-US">
              <a:latin typeface="Calibri" charset="0"/>
              <a:ea typeface="MS PGothic" charset="0"/>
              <a:cs typeface="MS PGothic" charset="0"/>
            </a:endParaRPr>
          </a:p>
          <a:p>
            <a:pPr>
              <a:buFontTx/>
              <a:buChar char="•"/>
            </a:pPr>
            <a:r>
              <a:rPr lang="en-US">
                <a:latin typeface="Calibri" charset="0"/>
                <a:ea typeface="MS PGothic" charset="0"/>
                <a:cs typeface="MS PGothic" charset="0"/>
              </a:rPr>
              <a:t>The effect on equilibrium price is uncertain.</a:t>
            </a:r>
          </a:p>
          <a:p>
            <a:pPr>
              <a:buFontTx/>
              <a:buChar char="•"/>
            </a:pPr>
            <a:r>
              <a:rPr lang="en-US">
                <a:latin typeface="Calibri" charset="0"/>
                <a:ea typeface="MS PGothic" charset="0"/>
                <a:cs typeface="MS PGothic" charset="0"/>
              </a:rPr>
              <a:t>The effect on equilibrium quantity is certain; equilibrium quantity will increase.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229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lvl="1"/>
            <a:r>
              <a:rPr lang="en-US" b="1" i="1">
                <a:latin typeface="Calibri" charset="0"/>
                <a:ea typeface="MS PGothic" charset="0"/>
              </a:rPr>
              <a:t>Lecture notes:</a:t>
            </a:r>
            <a:endParaRPr lang="en-US">
              <a:latin typeface="Calibri" charset="0"/>
              <a:ea typeface="MS PGothic" charset="0"/>
            </a:endParaRPr>
          </a:p>
          <a:p>
            <a:pPr marL="0" lvl="1"/>
            <a:r>
              <a:rPr lang="en-US">
                <a:latin typeface="Calibri" charset="0"/>
                <a:ea typeface="MS PGothic" charset="0"/>
              </a:rPr>
              <a:t>Remind students of the four diagrams at the end of chapter 3 that show what will occur to the equilibrium price and quantity if one of these curves shifts.</a:t>
            </a:r>
          </a:p>
          <a:p>
            <a:pPr marL="0" lvl="1"/>
            <a:endParaRPr lang="en-US">
              <a:latin typeface="Calibri" charset="0"/>
              <a:ea typeface="MS PGothic" charset="0"/>
            </a:endParaRPr>
          </a:p>
          <a:p>
            <a:pPr marL="0" lvl="1"/>
            <a:r>
              <a:rPr lang="en-US">
                <a:latin typeface="Calibri" charset="0"/>
                <a:ea typeface="MS PGothic" charset="0"/>
              </a:rPr>
              <a:t>Now, we’re going to consider the case where they both shift simultaneously.</a:t>
            </a:r>
          </a:p>
          <a:p>
            <a:pPr marL="0" lvl="1"/>
            <a:endParaRPr lang="en-US">
              <a:latin typeface="Calibri" charset="0"/>
              <a:ea typeface="MS PGothic" charset="0"/>
            </a:endParaRPr>
          </a:p>
          <a:p>
            <a:pPr marL="0" lvl="1"/>
            <a:endParaRPr lang="en-US" b="1" i="1">
              <a:latin typeface="Calibri" charset="0"/>
              <a:ea typeface="MS PGothic"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2290"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lvl="1">
              <a:defRPr/>
            </a:pPr>
            <a:r>
              <a:rPr lang="en-US" altLang="en-US" b="1" i="1" dirty="0">
                <a:ea typeface="MS PGothic" charset="-128"/>
              </a:rPr>
              <a:t>Lecture tip:</a:t>
            </a:r>
          </a:p>
          <a:p>
            <a:pPr marL="0" lvl="1">
              <a:defRPr/>
            </a:pPr>
            <a:r>
              <a:rPr lang="en-US" altLang="en-US" i="1" dirty="0" smtClean="0">
                <a:ea typeface="MS PGothic" charset="-128"/>
              </a:rPr>
              <a:t>Before </a:t>
            </a:r>
            <a:r>
              <a:rPr lang="en-US" altLang="en-US" i="1" dirty="0">
                <a:ea typeface="MS PGothic" charset="-128"/>
              </a:rPr>
              <a:t>revealing </a:t>
            </a:r>
            <a:r>
              <a:rPr lang="en-US" altLang="en-US" i="1" dirty="0" smtClean="0">
                <a:ea typeface="MS PGothic" charset="-128"/>
              </a:rPr>
              <a:t>the bottom </a:t>
            </a:r>
            <a:r>
              <a:rPr lang="en-US" altLang="en-US" i="1" dirty="0">
                <a:ea typeface="MS PGothic" charset="-128"/>
              </a:rPr>
              <a:t>two bullets, ask the students what shifts will be caused by the events listed.</a:t>
            </a:r>
          </a:p>
          <a:p>
            <a:pPr marL="171450" lvl="1" indent="-171450">
              <a:buFont typeface="Arial" charset="0"/>
              <a:buChar char="•"/>
              <a:defRPr/>
            </a:pPr>
            <a:r>
              <a:rPr lang="en-US" altLang="en-US" dirty="0" smtClean="0">
                <a:ea typeface="MS PGothic" charset="-128"/>
              </a:rPr>
              <a:t>As </a:t>
            </a:r>
            <a:r>
              <a:rPr lang="en-US" altLang="en-US" dirty="0">
                <a:ea typeface="MS PGothic" charset="-128"/>
              </a:rPr>
              <a:t>with any analysis, the best answer is to graph the problem, and analyze our </a:t>
            </a:r>
            <a:r>
              <a:rPr lang="en-US" altLang="en-US" dirty="0" smtClean="0">
                <a:ea typeface="MS PGothic" charset="-128"/>
              </a:rPr>
              <a:t>graph!</a:t>
            </a:r>
          </a:p>
          <a:p>
            <a:pPr marL="171450" lvl="1" indent="-171450">
              <a:buFont typeface="Arial" charset="0"/>
              <a:buChar char="•"/>
              <a:defRPr/>
            </a:pPr>
            <a:r>
              <a:rPr lang="en-US" altLang="en-US" dirty="0" smtClean="0">
                <a:ea typeface="MS PGothic" charset="-128"/>
              </a:rPr>
              <a:t>BUT</a:t>
            </a:r>
            <a:r>
              <a:rPr lang="en-US" altLang="en-US" dirty="0">
                <a:ea typeface="MS PGothic" charset="-128"/>
              </a:rPr>
              <a:t>, it is best to consider each of these shifts one at a time.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lvl="1"/>
            <a:r>
              <a:rPr lang="en-US" b="1" i="1">
                <a:latin typeface="Calibri" charset="0"/>
                <a:ea typeface="MS PGothic" charset="0"/>
              </a:rPr>
              <a:t>Lecture tip:</a:t>
            </a:r>
          </a:p>
          <a:p>
            <a:pPr marL="0" lvl="1"/>
            <a:r>
              <a:rPr lang="en-US">
                <a:latin typeface="Calibri" charset="0"/>
                <a:ea typeface="MS PGothic" charset="0"/>
              </a:rPr>
              <a:t>When you start to discuss the combined effects, ask students what they can tell for sure:</a:t>
            </a:r>
          </a:p>
          <a:p>
            <a:pPr marL="0" lvl="1">
              <a:buFontTx/>
              <a:buChar char="•"/>
            </a:pPr>
            <a:r>
              <a:rPr lang="en-US">
                <a:latin typeface="Calibri" charset="0"/>
                <a:ea typeface="MS PGothic" charset="0"/>
              </a:rPr>
              <a:t>Price must rise because it rises both when demand increases and when supply decreases.</a:t>
            </a:r>
          </a:p>
          <a:p>
            <a:pPr marL="0" lvl="1">
              <a:buFontTx/>
              <a:buChar char="•"/>
            </a:pPr>
            <a:r>
              <a:rPr lang="en-US">
                <a:latin typeface="Calibri" charset="0"/>
                <a:ea typeface="MS PGothic" charset="0"/>
              </a:rPr>
              <a:t>But, what about quantity?</a:t>
            </a:r>
          </a:p>
          <a:p>
            <a:pPr marL="857250" lvl="2" indent="-171450">
              <a:buFontTx/>
              <a:buChar char="•"/>
            </a:pPr>
            <a:r>
              <a:rPr lang="en-US">
                <a:latin typeface="Calibri" charset="0"/>
                <a:ea typeface="MS PGothic" charset="0"/>
                <a:cs typeface="MS PGothic" charset="0"/>
              </a:rPr>
              <a:t>Depending on the relative size of the demand and supply shifts, the Q* value could increase, decrease, or remain the same.</a:t>
            </a:r>
          </a:p>
          <a:p>
            <a:pPr marL="857250" lvl="2" indent="-171450">
              <a:buFontTx/>
              <a:buChar char="•"/>
            </a:pPr>
            <a:r>
              <a:rPr lang="en-US">
                <a:latin typeface="Calibri" charset="0"/>
                <a:ea typeface="MS PGothic" charset="0"/>
                <a:cs typeface="MS PGothic" charset="0"/>
              </a:rPr>
              <a:t>The supply decrease pushes Q* down</a:t>
            </a:r>
          </a:p>
          <a:p>
            <a:pPr marL="857250" lvl="2" indent="-171450">
              <a:buFontTx/>
              <a:buChar char="•"/>
            </a:pPr>
            <a:r>
              <a:rPr lang="en-US">
                <a:latin typeface="Calibri" charset="0"/>
                <a:ea typeface="MS PGothic" charset="0"/>
                <a:cs typeface="MS PGothic" charset="0"/>
              </a:rPr>
              <a:t>The demand increase pushes Q* up</a:t>
            </a:r>
          </a:p>
          <a:p>
            <a:pPr marL="857250" lvl="2" indent="-171450">
              <a:buFontTx/>
              <a:buChar char="•"/>
            </a:pPr>
            <a:endParaRPr lang="en-US">
              <a:latin typeface="Calibri" charset="0"/>
              <a:ea typeface="MS PGothic" charset="0"/>
              <a:cs typeface="MS PGothic" charset="0"/>
            </a:endParaRPr>
          </a:p>
          <a:p>
            <a:pPr marL="0" lvl="1"/>
            <a:r>
              <a:rPr lang="en-US" b="1" i="1">
                <a:latin typeface="Calibri" charset="0"/>
                <a:ea typeface="MS PGothic" charset="0"/>
              </a:rPr>
              <a:t>Classroom activity:</a:t>
            </a:r>
          </a:p>
          <a:p>
            <a:pPr marL="0" lvl="1">
              <a:buFont typeface="Calibri" charset="0"/>
              <a:buAutoNum type="arabicPeriod"/>
            </a:pPr>
            <a:r>
              <a:rPr lang="en-US">
                <a:latin typeface="Calibri" charset="0"/>
                <a:ea typeface="MS PGothic" charset="0"/>
              </a:rPr>
              <a:t> Divide the class into thirds:</a:t>
            </a:r>
          </a:p>
          <a:p>
            <a:pPr marL="857250" lvl="2" indent="-171450">
              <a:buFontTx/>
              <a:buChar char="•"/>
            </a:pPr>
            <a:r>
              <a:rPr lang="en-US">
                <a:latin typeface="Calibri" charset="0"/>
                <a:ea typeface="MS PGothic" charset="0"/>
                <a:cs typeface="MS PGothic" charset="0"/>
              </a:rPr>
              <a:t>1</a:t>
            </a:r>
            <a:r>
              <a:rPr lang="en-US" baseline="30000">
                <a:latin typeface="Calibri" charset="0"/>
                <a:ea typeface="MS PGothic" charset="0"/>
                <a:cs typeface="MS PGothic" charset="0"/>
              </a:rPr>
              <a:t>st</a:t>
            </a:r>
            <a:r>
              <a:rPr lang="en-US">
                <a:latin typeface="Calibri" charset="0"/>
                <a:ea typeface="MS PGothic" charset="0"/>
                <a:cs typeface="MS PGothic" charset="0"/>
              </a:rPr>
              <a:t> group: Draw equal shifts in supply and demand and find new equilibrium.</a:t>
            </a:r>
          </a:p>
          <a:p>
            <a:pPr marL="857250" lvl="2" indent="-171450">
              <a:buFontTx/>
              <a:buChar char="•"/>
            </a:pPr>
            <a:r>
              <a:rPr lang="en-US">
                <a:latin typeface="Calibri" charset="0"/>
                <a:ea typeface="MS PGothic" charset="0"/>
                <a:cs typeface="MS PGothic" charset="0"/>
              </a:rPr>
              <a:t>2</a:t>
            </a:r>
            <a:r>
              <a:rPr lang="en-US" baseline="30000">
                <a:latin typeface="Calibri" charset="0"/>
                <a:ea typeface="MS PGothic" charset="0"/>
                <a:cs typeface="MS PGothic" charset="0"/>
              </a:rPr>
              <a:t>nd</a:t>
            </a:r>
            <a:r>
              <a:rPr lang="en-US">
                <a:latin typeface="Calibri" charset="0"/>
                <a:ea typeface="MS PGothic" charset="0"/>
                <a:cs typeface="MS PGothic" charset="0"/>
              </a:rPr>
              <a:t> group: Draw large shift in supply and small shift in demand and find new equilibrium.</a:t>
            </a:r>
          </a:p>
          <a:p>
            <a:pPr marL="857250" lvl="2" indent="-171450">
              <a:buFontTx/>
              <a:buChar char="•"/>
            </a:pPr>
            <a:r>
              <a:rPr lang="en-US">
                <a:latin typeface="Calibri" charset="0"/>
                <a:ea typeface="MS PGothic" charset="0"/>
                <a:cs typeface="MS PGothic" charset="0"/>
              </a:rPr>
              <a:t>3</a:t>
            </a:r>
            <a:r>
              <a:rPr lang="en-US" baseline="30000">
                <a:latin typeface="Calibri" charset="0"/>
                <a:ea typeface="MS PGothic" charset="0"/>
                <a:cs typeface="MS PGothic" charset="0"/>
              </a:rPr>
              <a:t>rd</a:t>
            </a:r>
            <a:r>
              <a:rPr lang="en-US">
                <a:latin typeface="Calibri" charset="0"/>
                <a:ea typeface="MS PGothic" charset="0"/>
                <a:cs typeface="MS PGothic" charset="0"/>
              </a:rPr>
              <a:t> group: Draw small shift in supply and large shift in demand and find new equilibrium.</a:t>
            </a:r>
          </a:p>
          <a:p>
            <a:pPr marL="0" lvl="1">
              <a:buFont typeface="Calibri" charset="0"/>
              <a:buAutoNum type="arabicPeriod" startAt="2"/>
            </a:pPr>
            <a:r>
              <a:rPr lang="en-US">
                <a:latin typeface="Calibri" charset="0"/>
                <a:ea typeface="MS PGothic" charset="0"/>
              </a:rPr>
              <a:t> Ask students from each group to report their findings.</a:t>
            </a:r>
          </a:p>
          <a:p>
            <a:pPr marL="0" lvl="1">
              <a:buFont typeface="Calibri" charset="0"/>
              <a:buAutoNum type="arabicPeriod" startAt="2"/>
            </a:pPr>
            <a:r>
              <a:rPr lang="en-US">
                <a:latin typeface="Calibri" charset="0"/>
                <a:ea typeface="MS PGothic" charset="0"/>
              </a:rPr>
              <a:t> Make sure students see what they all agreed on (</a:t>
            </a:r>
            <a:r>
              <a:rPr lang="en-US" i="1">
                <a:latin typeface="Calibri" charset="0"/>
                <a:ea typeface="MS PGothic" charset="0"/>
              </a:rPr>
              <a:t>equilibrium price increased</a:t>
            </a:r>
            <a:r>
              <a:rPr lang="en-US">
                <a:latin typeface="Calibri" charset="0"/>
                <a:ea typeface="MS PGothic" charset="0"/>
              </a:rPr>
              <a:t>).</a:t>
            </a:r>
          </a:p>
          <a:p>
            <a:pPr marL="0" lvl="1">
              <a:buFont typeface="Calibri" charset="0"/>
              <a:buAutoNum type="arabicPeriod" startAt="2"/>
            </a:pPr>
            <a:r>
              <a:rPr lang="en-US">
                <a:latin typeface="Calibri" charset="0"/>
                <a:ea typeface="MS PGothic" charset="0"/>
              </a:rPr>
              <a:t> Point out that the assumptions about the relative sizes of the shifts gave them each a different answer about the equilibrium quantity</a:t>
            </a:r>
          </a:p>
          <a:p>
            <a:pPr marL="857250" lvl="2" indent="-171450">
              <a:buFontTx/>
              <a:buChar char="•"/>
            </a:pPr>
            <a:r>
              <a:rPr lang="en-US">
                <a:latin typeface="Calibri" charset="0"/>
                <a:ea typeface="MS PGothic" charset="0"/>
                <a:cs typeface="MS PGothic" charset="0"/>
              </a:rPr>
              <a:t>This is why it’s not really a good idea to draw both shifts on the same graph.</a:t>
            </a:r>
          </a:p>
          <a:p>
            <a:pPr marL="0" lvl="1">
              <a:buFontTx/>
              <a:buChar char="•"/>
            </a:pPr>
            <a:endParaRPr lang="en-US" u="sng">
              <a:latin typeface="Calibri" charset="0"/>
              <a:ea typeface="MS PGothic" charset="0"/>
            </a:endParaRPr>
          </a:p>
          <a:p>
            <a:pPr marL="857250" lvl="2" indent="-171450">
              <a:buFontTx/>
              <a:buChar char="•"/>
            </a:pPr>
            <a:endParaRPr lang="en-US">
              <a:latin typeface="Calibri" charset="0"/>
              <a:ea typeface="MS PGothic" charset="0"/>
              <a:cs typeface="MS PGothic"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lvl="1"/>
            <a:r>
              <a:rPr lang="en-US" b="1" i="1">
                <a:latin typeface="Calibri" charset="0"/>
                <a:ea typeface="MS PGothic" charset="0"/>
              </a:rPr>
              <a:t>Image: </a:t>
            </a:r>
            <a:r>
              <a:rPr lang="en-US">
                <a:latin typeface="Calibri" charset="0"/>
                <a:ea typeface="MS PGothic" charset="0"/>
              </a:rPr>
              <a:t>Figure 3A.1, part A</a:t>
            </a:r>
          </a:p>
          <a:p>
            <a:pPr marL="0" lvl="1"/>
            <a:endParaRPr lang="en-US" b="1" i="1">
              <a:latin typeface="Calibri" charset="0"/>
              <a:ea typeface="MS PGothic" charset="0"/>
            </a:endParaRPr>
          </a:p>
          <a:p>
            <a:pPr marL="0" lvl="1"/>
            <a:r>
              <a:rPr lang="en-US" b="1" i="1">
                <a:latin typeface="Calibri" charset="0"/>
                <a:ea typeface="MS PGothic" charset="0"/>
              </a:rPr>
              <a:t>Lecture notes:</a:t>
            </a:r>
          </a:p>
          <a:p>
            <a:pPr marL="0" lvl="1"/>
            <a:r>
              <a:rPr lang="en-US">
                <a:latin typeface="Calibri" charset="0"/>
                <a:ea typeface="MS PGothic" charset="0"/>
              </a:rPr>
              <a:t>The dotted lines show the location of all possible new supply curves that are shifted left from the original supply curve S</a:t>
            </a:r>
            <a:r>
              <a:rPr lang="en-US" baseline="-25000">
                <a:latin typeface="Calibri" charset="0"/>
                <a:ea typeface="MS PGothic" charset="0"/>
              </a:rPr>
              <a:t>1</a:t>
            </a:r>
            <a:r>
              <a:rPr lang="en-US">
                <a:latin typeface="Calibri" charset="0"/>
                <a:ea typeface="MS PGothic" charset="0"/>
              </a:rPr>
              <a:t>.</a:t>
            </a:r>
          </a:p>
          <a:p>
            <a:pPr marL="0" lvl="1">
              <a:buFontTx/>
              <a:buChar char="•"/>
            </a:pPr>
            <a:r>
              <a:rPr lang="en-US">
                <a:latin typeface="Calibri" charset="0"/>
                <a:ea typeface="MS PGothic" charset="0"/>
              </a:rPr>
              <a:t>A supply decrease means the new equilibrium is moving up and to the left.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lvl="1"/>
            <a:r>
              <a:rPr lang="en-US" b="1" i="1">
                <a:latin typeface="Calibri" charset="0"/>
                <a:ea typeface="MS PGothic" charset="0"/>
              </a:rPr>
              <a:t>Image: </a:t>
            </a:r>
            <a:r>
              <a:rPr lang="en-US">
                <a:latin typeface="Calibri" charset="0"/>
                <a:ea typeface="MS PGothic" charset="0"/>
              </a:rPr>
              <a:t>Figure 3A.1, part B</a:t>
            </a:r>
          </a:p>
          <a:p>
            <a:pPr marL="0" lvl="1"/>
            <a:endParaRPr lang="en-US" b="1" i="1">
              <a:latin typeface="Calibri" charset="0"/>
              <a:ea typeface="MS PGothic" charset="0"/>
            </a:endParaRPr>
          </a:p>
          <a:p>
            <a:pPr marL="0" lvl="1"/>
            <a:r>
              <a:rPr lang="en-US" b="1" i="1">
                <a:latin typeface="Calibri" charset="0"/>
                <a:ea typeface="MS PGothic" charset="0"/>
              </a:rPr>
              <a:t>Lecture notes:</a:t>
            </a:r>
          </a:p>
          <a:p>
            <a:pPr marL="0" lvl="1"/>
            <a:r>
              <a:rPr lang="en-US">
                <a:latin typeface="Calibri" charset="0"/>
                <a:ea typeface="MS PGothic" charset="0"/>
              </a:rPr>
              <a:t>The dotted lines show the location of all possible new demand curves that are shifted right from the original demand curve D</a:t>
            </a:r>
            <a:r>
              <a:rPr lang="en-US" baseline="-25000">
                <a:latin typeface="Calibri" charset="0"/>
                <a:ea typeface="MS PGothic" charset="0"/>
              </a:rPr>
              <a:t>1</a:t>
            </a:r>
            <a:r>
              <a:rPr lang="en-US">
                <a:latin typeface="Calibri" charset="0"/>
                <a:ea typeface="MS PGothic" charset="0"/>
              </a:rPr>
              <a:t>.</a:t>
            </a:r>
          </a:p>
          <a:p>
            <a:pPr marL="0" lvl="1">
              <a:buFontTx/>
              <a:buChar char="•"/>
            </a:pPr>
            <a:r>
              <a:rPr lang="en-US">
                <a:latin typeface="Calibri" charset="0"/>
                <a:ea typeface="MS PGothic" charset="0"/>
              </a:rPr>
              <a:t>The new equilibrium is moving up and to the right.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2253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lvl="1"/>
            <a:r>
              <a:rPr lang="en-US" b="1" i="1">
                <a:latin typeface="Calibri" charset="0"/>
                <a:ea typeface="MS PGothic" charset="0"/>
              </a:rPr>
              <a:t>Image: </a:t>
            </a:r>
            <a:r>
              <a:rPr lang="en-US">
                <a:latin typeface="Calibri" charset="0"/>
                <a:ea typeface="MS PGothic" charset="0"/>
              </a:rPr>
              <a:t>Figure 3A.1, part C</a:t>
            </a:r>
          </a:p>
          <a:p>
            <a:pPr marL="0" lvl="1"/>
            <a:endParaRPr lang="en-US" i="1">
              <a:latin typeface="Calibri" charset="0"/>
              <a:ea typeface="MS PGothic" charset="0"/>
            </a:endParaRPr>
          </a:p>
          <a:p>
            <a:pPr marL="0" lvl="1"/>
            <a:r>
              <a:rPr lang="en-US" b="1" i="1">
                <a:latin typeface="Calibri" charset="0"/>
                <a:ea typeface="MS PGothic" charset="0"/>
              </a:rPr>
              <a:t>Lecture notes:</a:t>
            </a:r>
            <a:endParaRPr lang="en-US">
              <a:latin typeface="Calibri" charset="0"/>
              <a:ea typeface="MS PGothic" charset="0"/>
            </a:endParaRPr>
          </a:p>
          <a:p>
            <a:pPr marL="0" lvl="1"/>
            <a:r>
              <a:rPr lang="en-US">
                <a:latin typeface="Calibri" charset="0"/>
                <a:ea typeface="MS PGothic" charset="0"/>
              </a:rPr>
              <a:t>All possible intersections of all the possible new S</a:t>
            </a:r>
            <a:r>
              <a:rPr lang="en-US" baseline="-25000">
                <a:latin typeface="Calibri" charset="0"/>
                <a:ea typeface="MS PGothic" charset="0"/>
              </a:rPr>
              <a:t>2</a:t>
            </a:r>
            <a:r>
              <a:rPr lang="en-US">
                <a:latin typeface="Calibri" charset="0"/>
                <a:ea typeface="MS PGothic" charset="0"/>
              </a:rPr>
              <a:t> and D</a:t>
            </a:r>
            <a:r>
              <a:rPr lang="en-US" baseline="-25000">
                <a:latin typeface="Calibri" charset="0"/>
                <a:ea typeface="MS PGothic" charset="0"/>
              </a:rPr>
              <a:t>2</a:t>
            </a:r>
            <a:r>
              <a:rPr lang="en-US">
                <a:latin typeface="Calibri" charset="0"/>
                <a:ea typeface="MS PGothic" charset="0"/>
              </a:rPr>
              <a:t> curves are shown in the colored field. </a:t>
            </a:r>
          </a:p>
          <a:p>
            <a:pPr marL="0" lvl="1">
              <a:buFontTx/>
              <a:buChar char="•"/>
            </a:pPr>
            <a:r>
              <a:rPr lang="en-US">
                <a:latin typeface="Calibri" charset="0"/>
                <a:ea typeface="MS PGothic" charset="0"/>
              </a:rPr>
              <a:t>We can tell that we are moving to a higher equilibrium price.</a:t>
            </a:r>
          </a:p>
          <a:p>
            <a:pPr marL="0" lvl="1">
              <a:buFontTx/>
              <a:buChar char="•"/>
            </a:pPr>
            <a:r>
              <a:rPr lang="en-US">
                <a:latin typeface="Calibri" charset="0"/>
                <a:ea typeface="MS PGothic" charset="0"/>
              </a:rPr>
              <a:t>We cannot determine what will happen to equilibrium quantity.</a:t>
            </a:r>
          </a:p>
          <a:p>
            <a:pPr marL="857250" lvl="2" indent="-171450">
              <a:buFontTx/>
              <a:buChar char="•"/>
            </a:pPr>
            <a:r>
              <a:rPr lang="en-US">
                <a:latin typeface="Calibri" charset="0"/>
                <a:ea typeface="MS PGothic" charset="0"/>
                <a:cs typeface="MS PGothic" charset="0"/>
              </a:rPr>
              <a:t>Could be higher, lower, or the same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a:latin typeface="Calibri" charset="0"/>
                <a:ea typeface="MS PGothic" charset="0"/>
                <a:cs typeface="MS PGothic" charset="0"/>
              </a:rPr>
              <a:t>Image: </a:t>
            </a:r>
            <a:r>
              <a:rPr lang="en-US">
                <a:latin typeface="Calibri" charset="0"/>
                <a:ea typeface="MS PGothic" charset="0"/>
                <a:cs typeface="MS PGothic" charset="0"/>
              </a:rPr>
              <a:t>Figure 3A.2</a:t>
            </a:r>
          </a:p>
          <a:p>
            <a:endParaRPr lang="en-US" b="1" i="1">
              <a:latin typeface="Calibri" charset="0"/>
              <a:ea typeface="MS PGothic" charset="0"/>
              <a:cs typeface="MS PGothic" charset="0"/>
            </a:endParaRPr>
          </a:p>
          <a:p>
            <a:r>
              <a:rPr lang="en-US" b="1" i="1">
                <a:latin typeface="Calibri" charset="0"/>
                <a:ea typeface="MS PGothic" charset="0"/>
                <a:cs typeface="MS PGothic" charset="0"/>
              </a:rPr>
              <a:t>Lecture notes:</a:t>
            </a:r>
            <a:endParaRPr lang="en-US">
              <a:latin typeface="Calibri" charset="0"/>
              <a:ea typeface="MS PGothic" charset="0"/>
              <a:cs typeface="MS PGothic" charset="0"/>
            </a:endParaRPr>
          </a:p>
          <a:p>
            <a:r>
              <a:rPr lang="en-US">
                <a:latin typeface="Calibri" charset="0"/>
                <a:ea typeface="MS PGothic" charset="0"/>
                <a:cs typeface="MS PGothic" charset="0"/>
              </a:rPr>
              <a:t>The diagrams shown above go through what will occur when both curves shift. Encourage students not to memorize this. Instead, they should:</a:t>
            </a:r>
          </a:p>
          <a:p>
            <a:pPr>
              <a:buFontTx/>
              <a:buChar char="•"/>
            </a:pPr>
            <a:r>
              <a:rPr lang="en-US">
                <a:latin typeface="Calibri" charset="0"/>
                <a:ea typeface="MS PGothic" charset="0"/>
                <a:cs typeface="MS PGothic" charset="0"/>
              </a:rPr>
              <a:t>Take each shift separately and graph it out</a:t>
            </a:r>
          </a:p>
          <a:p>
            <a:pPr>
              <a:buFontTx/>
              <a:buChar char="•"/>
            </a:pPr>
            <a:r>
              <a:rPr lang="en-US">
                <a:latin typeface="Calibri" charset="0"/>
                <a:ea typeface="MS PGothic" charset="0"/>
                <a:cs typeface="MS PGothic" charset="0"/>
              </a:rPr>
              <a:t>Figure out what happens in each case to the equilibrium price and quantity</a:t>
            </a:r>
          </a:p>
          <a:p>
            <a:pPr>
              <a:buFontTx/>
              <a:buChar char="•"/>
            </a:pPr>
            <a:r>
              <a:rPr lang="en-US">
                <a:latin typeface="Calibri" charset="0"/>
                <a:ea typeface="MS PGothic" charset="0"/>
                <a:cs typeface="MS PGothic" charset="0"/>
              </a:rPr>
              <a:t>Determine which outcome they know and which they don’t know.</a:t>
            </a:r>
          </a:p>
          <a:p>
            <a:pPr marL="628650" lvl="1" indent="-171450">
              <a:buFontTx/>
              <a:buChar char="•"/>
            </a:pPr>
            <a:r>
              <a:rPr lang="en-US">
                <a:latin typeface="Calibri" charset="0"/>
                <a:ea typeface="MS PGothic" charset="0"/>
              </a:rPr>
              <a:t>Make sure they realize that they will be able to tell what is happening to equilibrium price or equilibrium quantity, but not both.</a:t>
            </a:r>
          </a:p>
          <a:p>
            <a:pPr marL="628650" lvl="1" indent="-171450">
              <a:buFontTx/>
              <a:buChar char="•"/>
            </a:pPr>
            <a:endParaRPr lang="en-US">
              <a:latin typeface="Calibri" charset="0"/>
              <a:ea typeface="MS PGothic" charset="0"/>
            </a:endParaRPr>
          </a:p>
          <a:p>
            <a:r>
              <a:rPr lang="en-US">
                <a:latin typeface="Calibri" charset="0"/>
                <a:ea typeface="MS PGothic" charset="0"/>
                <a:cs typeface="MS PGothic" charset="0"/>
              </a:rPr>
              <a:t>Again, make sure it is clear to students that it is correct to conclude that they do not know what is going to happen to one of the two variables, either equilibrium price or equilibrium quantity. </a:t>
            </a:r>
          </a:p>
          <a:p>
            <a:endParaRPr lang="en-US" b="1" i="1">
              <a:latin typeface="Calibri" charset="0"/>
              <a:ea typeface="MS PGothic" charset="0"/>
              <a:cs typeface="MS PGothic"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2662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a:latin typeface="Calibri" charset="0"/>
                <a:ea typeface="MS PGothic" charset="0"/>
                <a:cs typeface="MS PGothic" charset="0"/>
              </a:rPr>
              <a:t>Image: </a:t>
            </a:r>
            <a:r>
              <a:rPr lang="en-US">
                <a:latin typeface="Calibri" charset="0"/>
                <a:ea typeface="MS PGothic" charset="0"/>
                <a:cs typeface="MS PGothic" charset="0"/>
              </a:rPr>
              <a:t>Figure 3A.2</a:t>
            </a:r>
          </a:p>
          <a:p>
            <a:endParaRPr lang="en-US" b="1" i="1">
              <a:latin typeface="Calibri" charset="0"/>
              <a:ea typeface="MS PGothic" charset="0"/>
              <a:cs typeface="MS PGothic" charset="0"/>
            </a:endParaRPr>
          </a:p>
          <a:p>
            <a:r>
              <a:rPr lang="en-US" b="1" i="1">
                <a:latin typeface="Calibri" charset="0"/>
                <a:ea typeface="MS PGothic" charset="0"/>
                <a:cs typeface="MS PGothic" charset="0"/>
              </a:rPr>
              <a:t>Lecture notes:</a:t>
            </a:r>
            <a:endParaRPr lang="en-US">
              <a:latin typeface="Calibri" charset="0"/>
              <a:ea typeface="MS PGothic" charset="0"/>
              <a:cs typeface="MS PGothic" charset="0"/>
            </a:endParaRPr>
          </a:p>
          <a:p>
            <a:r>
              <a:rPr lang="en-US">
                <a:latin typeface="Calibri" charset="0"/>
                <a:ea typeface="MS PGothic" charset="0"/>
                <a:cs typeface="MS PGothic" charset="0"/>
              </a:rPr>
              <a:t>The diagrams shown above go through what will occur when both curves shift. Encourage students not to memorize this. Instead, they should:</a:t>
            </a:r>
          </a:p>
          <a:p>
            <a:pPr>
              <a:buFontTx/>
              <a:buChar char="•"/>
            </a:pPr>
            <a:r>
              <a:rPr lang="en-US">
                <a:latin typeface="Calibri" charset="0"/>
                <a:ea typeface="MS PGothic" charset="0"/>
                <a:cs typeface="MS PGothic" charset="0"/>
              </a:rPr>
              <a:t>Take each shift separately and graph it out</a:t>
            </a:r>
          </a:p>
          <a:p>
            <a:pPr>
              <a:buFontTx/>
              <a:buChar char="•"/>
            </a:pPr>
            <a:r>
              <a:rPr lang="en-US">
                <a:latin typeface="Calibri" charset="0"/>
                <a:ea typeface="MS PGothic" charset="0"/>
                <a:cs typeface="MS PGothic" charset="0"/>
              </a:rPr>
              <a:t>Figure out what happens in each case to the equilibrium price and quantity</a:t>
            </a:r>
          </a:p>
          <a:p>
            <a:pPr>
              <a:buFontTx/>
              <a:buChar char="•"/>
            </a:pPr>
            <a:r>
              <a:rPr lang="en-US">
                <a:latin typeface="Calibri" charset="0"/>
                <a:ea typeface="MS PGothic" charset="0"/>
                <a:cs typeface="MS PGothic" charset="0"/>
              </a:rPr>
              <a:t>Determine which outcome they know and which they don’t know.</a:t>
            </a:r>
          </a:p>
          <a:p>
            <a:pPr marL="628650" lvl="1" indent="-171450">
              <a:buFontTx/>
              <a:buChar char="•"/>
            </a:pPr>
            <a:r>
              <a:rPr lang="en-US">
                <a:latin typeface="Calibri" charset="0"/>
                <a:ea typeface="MS PGothic" charset="0"/>
              </a:rPr>
              <a:t>Make sure they realize that they will be able to tell what is happening to equilibrium price or equilibrium quantity, but not both.</a:t>
            </a:r>
          </a:p>
          <a:p>
            <a:pPr marL="628650" lvl="1" indent="-171450">
              <a:buFontTx/>
              <a:buChar char="•"/>
            </a:pPr>
            <a:endParaRPr lang="en-US">
              <a:latin typeface="Calibri" charset="0"/>
              <a:ea typeface="MS PGothic" charset="0"/>
            </a:endParaRPr>
          </a:p>
          <a:p>
            <a:r>
              <a:rPr lang="en-US">
                <a:latin typeface="Calibri" charset="0"/>
                <a:ea typeface="MS PGothic" charset="0"/>
                <a:cs typeface="MS PGothic" charset="0"/>
              </a:rPr>
              <a:t>Again, make sure it is clear to students that it is correct to conclude that they do not know what is going to happen to one of the two variables, either equilibrium price or equilibrium quantity. </a:t>
            </a:r>
          </a:p>
          <a:p>
            <a:endParaRPr lang="en-US">
              <a:latin typeface="Calibri" charset="0"/>
              <a:ea typeface="MS PGothic" charset="0"/>
              <a:cs typeface="MS PGothic" charset="0"/>
            </a:endParaRPr>
          </a:p>
          <a:p>
            <a:r>
              <a:rPr lang="en-US" b="1" i="1">
                <a:latin typeface="Calibri" charset="0"/>
                <a:ea typeface="MS PGothic" charset="0"/>
                <a:cs typeface="MS PGothic" charset="0"/>
              </a:rPr>
              <a:t>Classroom activity:</a:t>
            </a:r>
          </a:p>
          <a:p>
            <a:pPr>
              <a:buFont typeface="Calibri" charset="0"/>
              <a:buAutoNum type="arabicPeriod"/>
            </a:pPr>
            <a:r>
              <a:rPr lang="en-US">
                <a:latin typeface="Calibri" charset="0"/>
                <a:ea typeface="MS PGothic" charset="0"/>
                <a:cs typeface="MS PGothic" charset="0"/>
              </a:rPr>
              <a:t> Divide the class into four groups and have them determine the outcomes of one of the following:</a:t>
            </a:r>
          </a:p>
          <a:p>
            <a:pPr marL="628650" lvl="1" indent="-171450">
              <a:buFontTx/>
              <a:buChar char="•"/>
            </a:pPr>
            <a:r>
              <a:rPr lang="en-US">
                <a:latin typeface="Calibri" charset="0"/>
                <a:ea typeface="MS PGothic" charset="0"/>
              </a:rPr>
              <a:t>Demand increases, supply increases</a:t>
            </a:r>
          </a:p>
          <a:p>
            <a:pPr marL="628650" lvl="1" indent="-171450">
              <a:buFontTx/>
              <a:buChar char="•"/>
            </a:pPr>
            <a:r>
              <a:rPr lang="en-US">
                <a:latin typeface="Calibri" charset="0"/>
                <a:ea typeface="MS PGothic" charset="0"/>
              </a:rPr>
              <a:t>Demand decreases, supply increases</a:t>
            </a:r>
          </a:p>
          <a:p>
            <a:pPr marL="628650" lvl="1" indent="-171450">
              <a:buFontTx/>
              <a:buChar char="•"/>
            </a:pPr>
            <a:r>
              <a:rPr lang="en-US">
                <a:latin typeface="Calibri" charset="0"/>
                <a:ea typeface="MS PGothic" charset="0"/>
              </a:rPr>
              <a:t>Demand decreases, supply decreases</a:t>
            </a:r>
          </a:p>
          <a:p>
            <a:pPr marL="628650" lvl="1" indent="-171450">
              <a:buFontTx/>
              <a:buChar char="•"/>
            </a:pPr>
            <a:r>
              <a:rPr lang="en-US">
                <a:latin typeface="Calibri" charset="0"/>
                <a:ea typeface="MS PGothic" charset="0"/>
              </a:rPr>
              <a:t>Demand increases, supply decreases</a:t>
            </a:r>
          </a:p>
          <a:p>
            <a:r>
              <a:rPr lang="en-US">
                <a:latin typeface="Calibri" charset="0"/>
                <a:ea typeface="MS PGothic" charset="0"/>
                <a:cs typeface="MS PGothic" charset="0"/>
              </a:rPr>
              <a:t>2. Send a representative to the board in class to explain the outcomes on both equilibrium price and quantity</a:t>
            </a:r>
            <a:endParaRPr lang="en-US" b="1" i="1" u="sng">
              <a:latin typeface="Calibri" charset="0"/>
              <a:ea typeface="MS PGothic" charset="0"/>
              <a:cs typeface="MS PGothic" charset="0"/>
            </a:endParaRPr>
          </a:p>
          <a:p>
            <a:endParaRPr lang="en-US">
              <a:latin typeface="Calibri" charset="0"/>
              <a:ea typeface="MS PGothic" charset="0"/>
              <a:cs typeface="MS PGothic"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txBox="1">
            <a:spLocks/>
          </p:cNvSpPr>
          <p:nvPr userDrawn="1"/>
        </p:nvSpPr>
        <p:spPr bwMode="auto">
          <a:xfrm>
            <a:off x="323850" y="1350963"/>
            <a:ext cx="2989263" cy="4179887"/>
          </a:xfrm>
          <a:prstGeom prst="rect">
            <a:avLst/>
          </a:prstGeom>
          <a:noFill/>
          <a:ln>
            <a:noFill/>
          </a:ln>
          <a:extLst/>
        </p:spPr>
        <p:txBody>
          <a:bodyPr anchor="ctr"/>
          <a:lstStyle>
            <a:lvl1pPr>
              <a:defRPr>
                <a:solidFill>
                  <a:schemeClr val="tx1"/>
                </a:solidFill>
                <a:latin typeface="Calibri" charset="0"/>
                <a:ea typeface="MS PGothic" charset="0"/>
                <a:cs typeface="MS PGothic" charset="0"/>
              </a:defRPr>
            </a:lvl1pPr>
            <a:lvl2pPr marL="742950" indent="-285750">
              <a:defRPr>
                <a:solidFill>
                  <a:schemeClr val="tx1"/>
                </a:solidFill>
                <a:latin typeface="Calibri" charset="0"/>
                <a:ea typeface="MS PGothic" charset="0"/>
                <a:cs typeface="MS PGothic" charset="0"/>
              </a:defRPr>
            </a:lvl2pPr>
            <a:lvl3pPr marL="1143000" indent="-228600">
              <a:defRPr>
                <a:solidFill>
                  <a:schemeClr val="tx1"/>
                </a:solidFill>
                <a:latin typeface="Calibri" charset="0"/>
                <a:ea typeface="MS PGothic" charset="0"/>
                <a:cs typeface="MS PGothic" charset="0"/>
              </a:defRPr>
            </a:lvl3pPr>
            <a:lvl4pPr marL="1600200" indent="-228600">
              <a:defRPr>
                <a:solidFill>
                  <a:schemeClr val="tx1"/>
                </a:solidFill>
                <a:latin typeface="Calibri" charset="0"/>
                <a:ea typeface="MS PGothic" charset="0"/>
                <a:cs typeface="MS PGothic" charset="0"/>
              </a:defRPr>
            </a:lvl4pPr>
            <a:lvl5pPr marL="2057400" indent="-228600">
              <a:defRPr>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Calibri" charset="0"/>
                <a:ea typeface="MS PGothic" charset="0"/>
                <a:cs typeface="MS PGothic" charset="0"/>
              </a:defRPr>
            </a:lvl9pPr>
          </a:lstStyle>
          <a:p>
            <a:pPr algn="r" eaLnBrk="1" hangingPunct="1">
              <a:defRPr/>
            </a:pPr>
            <a:endParaRPr lang="en-US" sz="20000" b="1" smtClean="0">
              <a:solidFill>
                <a:srgbClr val="FF2807"/>
              </a:solidFill>
              <a:latin typeface="Helvetica Neue" charset="0"/>
              <a:ea typeface="ＭＳ Ｐゴシック" charset="0"/>
              <a:cs typeface="Helvetica Neue" charset="0"/>
            </a:endParaRPr>
          </a:p>
        </p:txBody>
      </p:sp>
      <p:cxnSp>
        <p:nvCxnSpPr>
          <p:cNvPr id="5" name="Straight Connector 4"/>
          <p:cNvCxnSpPr/>
          <p:nvPr userDrawn="1"/>
        </p:nvCxnSpPr>
        <p:spPr>
          <a:xfrm>
            <a:off x="3575050" y="1350963"/>
            <a:ext cx="0" cy="4179887"/>
          </a:xfrm>
          <a:prstGeom prst="line">
            <a:avLst/>
          </a:prstGeom>
          <a:ln w="57150" cmpd="sng">
            <a:solidFill>
              <a:schemeClr val="tx1"/>
            </a:solidFill>
          </a:ln>
          <a:effectLst/>
        </p:spPr>
        <p:style>
          <a:lnRef idx="2">
            <a:schemeClr val="dk1"/>
          </a:lnRef>
          <a:fillRef idx="0">
            <a:schemeClr val="dk1"/>
          </a:fillRef>
          <a:effectRef idx="1">
            <a:schemeClr val="dk1"/>
          </a:effectRef>
          <a:fontRef idx="minor">
            <a:schemeClr val="tx1"/>
          </a:fontRef>
        </p:style>
      </p:cxnSp>
      <p:sp>
        <p:nvSpPr>
          <p:cNvPr id="7" name="Title 1"/>
          <p:cNvSpPr>
            <a:spLocks noGrp="1"/>
          </p:cNvSpPr>
          <p:nvPr>
            <p:ph type="ctrTitle"/>
          </p:nvPr>
        </p:nvSpPr>
        <p:spPr>
          <a:xfrm>
            <a:off x="3728854" y="1350817"/>
            <a:ext cx="5107663" cy="4179455"/>
          </a:xfrm>
        </p:spPr>
        <p:txBody>
          <a:bodyPr>
            <a:normAutofit fontScale="90000"/>
          </a:bodyPr>
          <a:lstStyle>
            <a:lvl1pPr algn="l">
              <a:defRPr cap="all" baseline="0">
                <a:solidFill>
                  <a:srgbClr val="669900"/>
                </a:solidFill>
              </a:defRPr>
            </a:lvl1pPr>
          </a:lstStyle>
          <a:p>
            <a:r>
              <a:rPr lang="en-US" dirty="0" smtClean="0"/>
              <a:t>Click to edit Master title style</a:t>
            </a:r>
            <a:endParaRPr lang="en-US" dirty="0"/>
          </a:p>
        </p:txBody>
      </p:sp>
      <p:sp>
        <p:nvSpPr>
          <p:cNvPr id="12" name="Text Placeholder 11"/>
          <p:cNvSpPr>
            <a:spLocks noGrp="1"/>
          </p:cNvSpPr>
          <p:nvPr>
            <p:ph type="body" sz="quarter" idx="10"/>
          </p:nvPr>
        </p:nvSpPr>
        <p:spPr>
          <a:xfrm>
            <a:off x="323274" y="1350817"/>
            <a:ext cx="3117273" cy="4179455"/>
          </a:xfrm>
        </p:spPr>
        <p:txBody>
          <a:bodyPr anchor="ctr">
            <a:noAutofit/>
          </a:bodyPr>
          <a:lstStyle>
            <a:lvl1pPr marL="0" indent="0" algn="r">
              <a:buNone/>
              <a:defRPr sz="20000" b="0" i="0">
                <a:solidFill>
                  <a:srgbClr val="669900"/>
                </a:solidFill>
                <a:latin typeface="Helvetica Neue Medium"/>
                <a:cs typeface="Helvetica Neue Medium"/>
              </a:defRPr>
            </a:lvl1pPr>
          </a:lstStyle>
          <a:p>
            <a:pPr lvl="0"/>
            <a:r>
              <a:rPr lang="en-US" dirty="0" smtClean="0"/>
              <a:t>Click to edit Master text styles</a:t>
            </a:r>
          </a:p>
        </p:txBody>
      </p:sp>
    </p:spTree>
    <p:extLst>
      <p:ext uri="{BB962C8B-B14F-4D97-AF65-F5344CB8AC3E}">
        <p14:creationId xmlns:p14="http://schemas.microsoft.com/office/powerpoint/2010/main" val="2994348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543050"/>
            <a:ext cx="9144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1"/>
            <a:ext cx="8229600" cy="1527337"/>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13168"/>
            <a:ext cx="8229600" cy="4896248"/>
          </a:xfrm>
        </p:spPr>
        <p:txBody>
          <a:body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676852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0" y="1543050"/>
            <a:ext cx="9144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0"/>
            <a:ext cx="8229600" cy="1518756"/>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70552"/>
            <a:ext cx="40386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648200" y="1670552"/>
            <a:ext cx="40386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283776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Rectangle 2"/>
          <p:cNvSpPr/>
          <p:nvPr userDrawn="1"/>
        </p:nvSpPr>
        <p:spPr>
          <a:xfrm>
            <a:off x="177800" y="169863"/>
            <a:ext cx="8796338" cy="6543675"/>
          </a:xfrm>
          <a:prstGeom prst="rect">
            <a:avLst/>
          </a:prstGeom>
          <a:noFill/>
          <a:ln w="57150">
            <a:solidFill>
              <a:srgbClr val="6699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solidFill>
                <a:srgbClr val="FFFFFF"/>
              </a:solidFill>
              <a:latin typeface="Calibri" charset="0"/>
              <a:ea typeface="MS PGothic" charset="0"/>
              <a:cs typeface="MS PGothic" charset="0"/>
            </a:endParaRPr>
          </a:p>
        </p:txBody>
      </p:sp>
      <p:sp>
        <p:nvSpPr>
          <p:cNvPr id="2" name="Title 1"/>
          <p:cNvSpPr>
            <a:spLocks noGrp="1"/>
          </p:cNvSpPr>
          <p:nvPr>
            <p:ph type="title"/>
          </p:nvPr>
        </p:nvSpPr>
        <p:spPr>
          <a:xfrm>
            <a:off x="457200" y="0"/>
            <a:ext cx="8229600" cy="1518756"/>
          </a:xfrm>
        </p:spPr>
        <p:txBody>
          <a:bodyPr/>
          <a:lstStyle>
            <a:lvl1pPr algn="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808929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cxnSp>
        <p:nvCxnSpPr>
          <p:cNvPr id="4" name="Straight Connector 3"/>
          <p:cNvCxnSpPr/>
          <p:nvPr userDrawn="1"/>
        </p:nvCxnSpPr>
        <p:spPr>
          <a:xfrm>
            <a:off x="0" y="777875"/>
            <a:ext cx="9144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91066" y="-16933"/>
            <a:ext cx="8229600" cy="768096"/>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13168"/>
            <a:ext cx="8229600" cy="4896248"/>
          </a:xfrm>
        </p:spPr>
        <p:txBody>
          <a:body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0014107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p:txBody>
      </p:sp>
    </p:spTree>
  </p:cSld>
  <p:clrMap bg1="lt1" tx1="dk1" bg2="lt2" tx2="dk2" accent1="accent1" accent2="accent2" accent3="accent3" accent4="accent4" accent5="accent5" accent6="accent6" hlink="hlink" folHlink="folHlink"/>
  <p:sldLayoutIdLst>
    <p:sldLayoutId id="2147484190" r:id="rId1"/>
    <p:sldLayoutId id="2147484191" r:id="rId2"/>
    <p:sldLayoutId id="2147484192" r:id="rId3"/>
    <p:sldLayoutId id="2147484193" r:id="rId4"/>
    <p:sldLayoutId id="2147484194" r:id="rId5"/>
  </p:sldLayoutIdLst>
  <p:txStyles>
    <p:titleStyle>
      <a:lvl1pPr algn="l" defTabSz="457200" rtl="0" eaLnBrk="0" fontAlgn="base" hangingPunct="0">
        <a:spcBef>
          <a:spcPct val="0"/>
        </a:spcBef>
        <a:spcAft>
          <a:spcPct val="0"/>
        </a:spcAft>
        <a:defRPr sz="4400" b="1" kern="1200">
          <a:solidFill>
            <a:schemeClr val="tx1"/>
          </a:solidFill>
          <a:latin typeface="Arial"/>
          <a:ea typeface="MS PGothic" pitchFamily="34" charset="-128"/>
          <a:cs typeface="Arial"/>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5pPr>
      <a:lvl6pPr marL="457200" algn="l" defTabSz="457200" rtl="0" fontAlgn="base">
        <a:spcBef>
          <a:spcPct val="0"/>
        </a:spcBef>
        <a:spcAft>
          <a:spcPct val="0"/>
        </a:spcAft>
        <a:defRPr sz="4400" b="1">
          <a:solidFill>
            <a:schemeClr val="tx1"/>
          </a:solidFill>
          <a:latin typeface="Helvetica Neue" charset="0"/>
          <a:ea typeface="ＭＳ Ｐゴシック" charset="0"/>
        </a:defRPr>
      </a:lvl6pPr>
      <a:lvl7pPr marL="914400" algn="l" defTabSz="457200" rtl="0" fontAlgn="base">
        <a:spcBef>
          <a:spcPct val="0"/>
        </a:spcBef>
        <a:spcAft>
          <a:spcPct val="0"/>
        </a:spcAft>
        <a:defRPr sz="4400" b="1">
          <a:solidFill>
            <a:schemeClr val="tx1"/>
          </a:solidFill>
          <a:latin typeface="Helvetica Neue" charset="0"/>
          <a:ea typeface="ＭＳ Ｐゴシック" charset="0"/>
        </a:defRPr>
      </a:lvl7pPr>
      <a:lvl8pPr marL="1371600" algn="l" defTabSz="457200" rtl="0" fontAlgn="base">
        <a:spcBef>
          <a:spcPct val="0"/>
        </a:spcBef>
        <a:spcAft>
          <a:spcPct val="0"/>
        </a:spcAft>
        <a:defRPr sz="4400" b="1">
          <a:solidFill>
            <a:schemeClr val="tx1"/>
          </a:solidFill>
          <a:latin typeface="Helvetica Neue" charset="0"/>
          <a:ea typeface="ＭＳ Ｐゴシック" charset="0"/>
        </a:defRPr>
      </a:lvl8pPr>
      <a:lvl9pPr marL="1828800" algn="l" defTabSz="457200" rtl="0" fontAlgn="base">
        <a:spcBef>
          <a:spcPct val="0"/>
        </a:spcBef>
        <a:spcAft>
          <a:spcPct val="0"/>
        </a:spcAft>
        <a:defRPr sz="4400" b="1">
          <a:solidFill>
            <a:schemeClr val="tx1"/>
          </a:solidFill>
          <a:latin typeface="Helvetica Neue" charset="0"/>
          <a:ea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600" kern="1200">
          <a:solidFill>
            <a:schemeClr val="tx1"/>
          </a:solidFill>
          <a:latin typeface="Arial"/>
          <a:ea typeface="MS PGothic" pitchFamily="34" charset="-128"/>
          <a:cs typeface="Arial"/>
        </a:defRPr>
      </a:lvl1pPr>
      <a:lvl2pPr marL="742950" indent="-285750" algn="l" defTabSz="457200" rtl="0" eaLnBrk="0" fontAlgn="base" hangingPunct="0">
        <a:spcBef>
          <a:spcPct val="20000"/>
        </a:spcBef>
        <a:spcAft>
          <a:spcPct val="0"/>
        </a:spcAft>
        <a:buFont typeface="Arial" charset="0"/>
        <a:buChar char="–"/>
        <a:defRPr sz="3200" kern="1200">
          <a:solidFill>
            <a:schemeClr val="tx1"/>
          </a:solidFill>
          <a:latin typeface="Arial"/>
          <a:ea typeface="MS PGothic" pitchFamily="34" charset="-128"/>
          <a:cs typeface="Arial"/>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Helvetica Neue"/>
          <a:ea typeface="Helvetica Neue" charset="0"/>
          <a:cs typeface="Helvetica Neue"/>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Helvetica Neue"/>
          <a:ea typeface="Helvetica Neue" charset="0"/>
          <a:cs typeface="Helvetica Neue"/>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Helvetica Neue"/>
          <a:ea typeface="Helvetica Neue" charset="0"/>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ctrTitle"/>
          </p:nvPr>
        </p:nvSpPr>
        <p:spPr>
          <a:xfrm>
            <a:off x="3729038" y="1350963"/>
            <a:ext cx="5106987" cy="4179887"/>
          </a:xfrm>
        </p:spPr>
        <p:txBody>
          <a:bodyPr>
            <a:normAutofit/>
          </a:bodyPr>
          <a:lstStyle/>
          <a:p>
            <a:pPr eaLnBrk="1" hangingPunct="1"/>
            <a:r>
              <a:rPr lang="en-US" sz="4000" cap="none">
                <a:latin typeface="Helvetica Neue" charset="0"/>
                <a:ea typeface="MS PGothic" charset="0"/>
              </a:rPr>
              <a:t>Changes in Both Demand and Supply</a:t>
            </a:r>
          </a:p>
        </p:txBody>
      </p:sp>
      <p:sp>
        <p:nvSpPr>
          <p:cNvPr id="9218" name="Text Placeholder 2"/>
          <p:cNvSpPr>
            <a:spLocks noGrp="1"/>
          </p:cNvSpPr>
          <p:nvPr>
            <p:ph type="body" sz="quarter" idx="10"/>
          </p:nvPr>
        </p:nvSpPr>
        <p:spPr>
          <a:xfrm>
            <a:off x="133350" y="1350963"/>
            <a:ext cx="3306763" cy="4179887"/>
          </a:xfrm>
        </p:spPr>
        <p:txBody>
          <a:bodyPr/>
          <a:lstStyle/>
          <a:p>
            <a:pPr eaLnBrk="1" hangingPunct="1"/>
            <a:r>
              <a:rPr lang="en-US">
                <a:solidFill>
                  <a:srgbClr val="1492C7"/>
                </a:solidFill>
                <a:latin typeface="Helvetica Neue Medium" charset="0"/>
                <a:ea typeface="MS PGothic" charset="0"/>
              </a:rPr>
              <a:t>3A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457200" y="0"/>
            <a:ext cx="8229600" cy="1527175"/>
          </a:xfrm>
        </p:spPr>
        <p:txBody>
          <a:bodyPr/>
          <a:lstStyle/>
          <a:p>
            <a:r>
              <a:rPr lang="en-US">
                <a:latin typeface="Helvetica Neue" charset="0"/>
                <a:ea typeface="MS PGothic" charset="0"/>
              </a:rPr>
              <a:t>Practice What You Know</a:t>
            </a:r>
          </a:p>
        </p:txBody>
      </p:sp>
      <p:sp>
        <p:nvSpPr>
          <p:cNvPr id="27650" name="Content Placeholder 2"/>
          <p:cNvSpPr>
            <a:spLocks noGrp="1"/>
          </p:cNvSpPr>
          <p:nvPr>
            <p:ph idx="1"/>
          </p:nvPr>
        </p:nvSpPr>
        <p:spPr>
          <a:xfrm>
            <a:off x="273050" y="1712913"/>
            <a:ext cx="8696325" cy="4949825"/>
          </a:xfrm>
        </p:spPr>
        <p:txBody>
          <a:bodyPr/>
          <a:lstStyle/>
          <a:p>
            <a:pPr eaLnBrk="1" hangingPunct="1"/>
            <a:r>
              <a:rPr lang="en-US" sz="3200">
                <a:latin typeface="Helvetica Neue" charset="0"/>
                <a:ea typeface="MS PGothic" charset="0"/>
              </a:rPr>
              <a:t>Consider </a:t>
            </a:r>
            <a:r>
              <a:rPr lang="en-US" sz="3200">
                <a:latin typeface="Arial" charset="0"/>
                <a:ea typeface="MS PGothic" charset="0"/>
              </a:rPr>
              <a:t>the market for bananas. Suppose that both the supply of and demand for bananas increases simultaneously. Which of these effects is </a:t>
            </a:r>
            <a:r>
              <a:rPr lang="en-US" sz="3200" b="1" i="1">
                <a:solidFill>
                  <a:srgbClr val="1492C7"/>
                </a:solidFill>
                <a:latin typeface="Arial" charset="0"/>
                <a:ea typeface="MS PGothic" charset="0"/>
              </a:rPr>
              <a:t>certain</a:t>
            </a:r>
            <a:r>
              <a:rPr lang="en-US" sz="3200">
                <a:latin typeface="Arial" charset="0"/>
                <a:ea typeface="MS PGothic" charset="0"/>
              </a:rPr>
              <a:t>?</a:t>
            </a:r>
            <a:endParaRPr lang="en-US" sz="3200" b="1">
              <a:latin typeface="Arial" charset="0"/>
              <a:ea typeface="MS PGothic" charset="0"/>
            </a:endParaRPr>
          </a:p>
          <a:p>
            <a:pPr marL="971550" lvl="1" indent="-514350">
              <a:buFont typeface="Calibri" charset="0"/>
              <a:buAutoNum type="alphaUcPeriod"/>
            </a:pPr>
            <a:r>
              <a:rPr lang="en-US" sz="2800">
                <a:latin typeface="Helvetica Neue" charset="0"/>
                <a:ea typeface="MS PGothic" charset="0"/>
              </a:rPr>
              <a:t>The equilibrium price of bananas will increase.</a:t>
            </a:r>
          </a:p>
          <a:p>
            <a:pPr marL="971550" lvl="1" indent="-514350">
              <a:buFont typeface="Calibri" charset="0"/>
              <a:buAutoNum type="alphaUcPeriod"/>
            </a:pPr>
            <a:r>
              <a:rPr lang="en-US" sz="2800">
                <a:latin typeface="Helvetica Neue" charset="0"/>
                <a:ea typeface="MS PGothic" charset="0"/>
              </a:rPr>
              <a:t>The equilibrium price of bananas will decrease.</a:t>
            </a:r>
          </a:p>
          <a:p>
            <a:pPr marL="971550" lvl="1" indent="-514350">
              <a:buFont typeface="Calibri" charset="0"/>
              <a:buAutoNum type="alphaUcPeriod"/>
            </a:pPr>
            <a:r>
              <a:rPr lang="en-US" sz="2800">
                <a:latin typeface="Helvetica Neue" charset="0"/>
                <a:ea typeface="MS PGothic" charset="0"/>
              </a:rPr>
              <a:t>The equilibrium quantity of bananas will increase.</a:t>
            </a:r>
          </a:p>
          <a:p>
            <a:pPr marL="971550" lvl="1" indent="-514350">
              <a:buFont typeface="Calibri" charset="0"/>
              <a:buAutoNum type="alphaUcPeriod"/>
            </a:pPr>
            <a:r>
              <a:rPr lang="en-US" sz="2800">
                <a:latin typeface="Helvetica Neue" charset="0"/>
                <a:ea typeface="MS PGothic" charset="0"/>
              </a:rPr>
              <a:t>The equilibrium quantity of bananas will decrease.</a:t>
            </a:r>
          </a:p>
        </p:txBody>
      </p:sp>
      <p:sp>
        <p:nvSpPr>
          <p:cNvPr id="4" name="Rectangle 3" descr="Correct answer: C, The equilibrium quantity of bananas will increase."/>
          <p:cNvSpPr/>
          <p:nvPr/>
        </p:nvSpPr>
        <p:spPr>
          <a:xfrm>
            <a:off x="723900" y="4799013"/>
            <a:ext cx="7962900" cy="860425"/>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latin typeface="Calibri" charset="0"/>
              <a:ea typeface="MS PGothic" charset="0"/>
              <a:cs typeface="MS PGothic"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a:xfrm>
            <a:off x="457200" y="0"/>
            <a:ext cx="8229600" cy="1527175"/>
          </a:xfrm>
        </p:spPr>
        <p:txBody>
          <a:bodyPr/>
          <a:lstStyle/>
          <a:p>
            <a:r>
              <a:rPr lang="en-US">
                <a:latin typeface="Helvetica Neue" charset="0"/>
                <a:ea typeface="MS PGothic" charset="0"/>
              </a:rPr>
              <a:t>Shifts in Supply and Demand</a:t>
            </a:r>
          </a:p>
        </p:txBody>
      </p:sp>
      <p:sp>
        <p:nvSpPr>
          <p:cNvPr id="8195" name="Content Placeholder 2"/>
          <p:cNvSpPr>
            <a:spLocks noGrp="1"/>
          </p:cNvSpPr>
          <p:nvPr>
            <p:ph idx="1"/>
          </p:nvPr>
        </p:nvSpPr>
        <p:spPr>
          <a:xfrm>
            <a:off x="457200" y="1712913"/>
            <a:ext cx="8229600" cy="4895850"/>
          </a:xfrm>
        </p:spPr>
        <p:txBody>
          <a:bodyPr/>
          <a:lstStyle/>
          <a:p>
            <a:pPr eaLnBrk="1" hangingPunct="1"/>
            <a:r>
              <a:rPr lang="en-US" sz="3200">
                <a:latin typeface="Arial" charset="0"/>
                <a:ea typeface="MS PGothic" charset="0"/>
              </a:rPr>
              <a:t>The supply and the demand curves can shift based on changes in non-price factors.</a:t>
            </a:r>
          </a:p>
          <a:p>
            <a:pPr eaLnBrk="1" hangingPunct="1"/>
            <a:r>
              <a:rPr lang="en-US" sz="3200">
                <a:latin typeface="Arial" charset="0"/>
                <a:ea typeface="MS PGothic" charset="0"/>
              </a:rPr>
              <a:t>Supply shifts</a:t>
            </a:r>
          </a:p>
          <a:p>
            <a:pPr lvl="1" eaLnBrk="1" hangingPunct="1"/>
            <a:r>
              <a:rPr lang="en-US" sz="2400">
                <a:latin typeface="Arial" charset="0"/>
                <a:ea typeface="MS PGothic" charset="0"/>
              </a:rPr>
              <a:t>Generally caused by factors that change production costs</a:t>
            </a:r>
          </a:p>
          <a:p>
            <a:pPr eaLnBrk="1" hangingPunct="1"/>
            <a:r>
              <a:rPr lang="en-US" sz="3200">
                <a:latin typeface="Arial" charset="0"/>
                <a:ea typeface="MS PGothic" charset="0"/>
              </a:rPr>
              <a:t>Demand shifts</a:t>
            </a:r>
          </a:p>
          <a:p>
            <a:pPr lvl="1" eaLnBrk="1" hangingPunct="1"/>
            <a:r>
              <a:rPr lang="en-US" sz="2400">
                <a:latin typeface="Arial" charset="0"/>
                <a:ea typeface="MS PGothic" charset="0"/>
              </a:rPr>
              <a:t>Generally caused by factors that change our willingness to pay for goods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57200" y="0"/>
            <a:ext cx="8229600" cy="1527175"/>
          </a:xfrm>
        </p:spPr>
        <p:txBody>
          <a:bodyPr/>
          <a:lstStyle/>
          <a:p>
            <a:r>
              <a:rPr lang="en-US">
                <a:latin typeface="Helvetica Neue" charset="0"/>
                <a:ea typeface="MS PGothic" charset="0"/>
              </a:rPr>
              <a:t>Shifts in Supply and Demand:</a:t>
            </a:r>
            <a:br>
              <a:rPr lang="en-US">
                <a:latin typeface="Helvetica Neue" charset="0"/>
                <a:ea typeface="MS PGothic" charset="0"/>
              </a:rPr>
            </a:br>
            <a:r>
              <a:rPr lang="en-US">
                <a:latin typeface="Helvetica Neue" charset="0"/>
                <a:ea typeface="MS PGothic" charset="0"/>
              </a:rPr>
              <a:t>Example</a:t>
            </a:r>
            <a:r>
              <a:rPr lang="en-US">
                <a:latin typeface="Arial" charset="0"/>
                <a:ea typeface="MS PGothic" charset="0"/>
              </a:rPr>
              <a:t>—</a:t>
            </a:r>
            <a:r>
              <a:rPr lang="en-US">
                <a:latin typeface="Helvetica Neue" charset="0"/>
                <a:ea typeface="MS PGothic" charset="0"/>
              </a:rPr>
              <a:t>1 </a:t>
            </a:r>
          </a:p>
        </p:txBody>
      </p:sp>
      <p:sp>
        <p:nvSpPr>
          <p:cNvPr id="8195" name="Content Placeholder 2"/>
          <p:cNvSpPr>
            <a:spLocks noGrp="1"/>
          </p:cNvSpPr>
          <p:nvPr>
            <p:ph idx="1"/>
          </p:nvPr>
        </p:nvSpPr>
        <p:spPr>
          <a:xfrm>
            <a:off x="457200" y="1712913"/>
            <a:ext cx="8229600" cy="4895850"/>
          </a:xfrm>
        </p:spPr>
        <p:txBody>
          <a:bodyPr/>
          <a:lstStyle/>
          <a:p>
            <a:pPr eaLnBrk="1" hangingPunct="1"/>
            <a:r>
              <a:rPr lang="en-US" sz="2800">
                <a:latin typeface="Arial" charset="0"/>
                <a:ea typeface="MS PGothic" charset="0"/>
              </a:rPr>
              <a:t>Consider the market for salmon, and suppose two things happen simultaneously:</a:t>
            </a:r>
          </a:p>
          <a:p>
            <a:pPr eaLnBrk="1" hangingPunct="1"/>
            <a:endParaRPr lang="en-US" sz="2800">
              <a:latin typeface="Arial" charset="0"/>
              <a:ea typeface="MS PGothic" charset="0"/>
            </a:endParaRPr>
          </a:p>
          <a:p>
            <a:pPr marL="914400" lvl="1" indent="-457200" eaLnBrk="1" hangingPunct="1">
              <a:buFont typeface="Calibri" charset="0"/>
              <a:buAutoNum type="arabicPeriod"/>
            </a:pPr>
            <a:r>
              <a:rPr lang="en-US" sz="2400">
                <a:latin typeface="Arial" charset="0"/>
                <a:ea typeface="MS PGothic" charset="0"/>
              </a:rPr>
              <a:t>A major drought hits the northwest United States</a:t>
            </a:r>
          </a:p>
          <a:p>
            <a:pPr marL="914400" lvl="1" indent="-457200" eaLnBrk="1" hangingPunct="1">
              <a:buFont typeface="Calibri" charset="0"/>
              <a:buAutoNum type="arabicPeriod"/>
            </a:pPr>
            <a:r>
              <a:rPr lang="en-US" sz="2400">
                <a:latin typeface="Arial" charset="0"/>
                <a:ea typeface="MS PGothic" charset="0"/>
              </a:rPr>
              <a:t>A medical journal reports that people who consume salmon live longer than people who eat other fish</a:t>
            </a:r>
          </a:p>
          <a:p>
            <a:pPr marL="914400" lvl="1" indent="-457200" eaLnBrk="1" hangingPunct="1">
              <a:buFont typeface="Calibri" charset="0"/>
              <a:buAutoNum type="arabicPeriod"/>
            </a:pPr>
            <a:endParaRPr lang="en-US" sz="1000">
              <a:latin typeface="Arial" charset="0"/>
              <a:ea typeface="MS PGothic" charset="0"/>
            </a:endParaRPr>
          </a:p>
          <a:p>
            <a:pPr marL="914400" lvl="1" indent="-457200" eaLnBrk="1" hangingPunct="1">
              <a:buFont typeface="Calibri" charset="0"/>
              <a:buAutoNum type="arabicPeriod"/>
            </a:pPr>
            <a:endParaRPr lang="en-US" sz="1000">
              <a:latin typeface="Arial" charset="0"/>
              <a:ea typeface="MS PGothic" charset="0"/>
            </a:endParaRPr>
          </a:p>
          <a:p>
            <a:pPr eaLnBrk="1" hangingPunct="1"/>
            <a:r>
              <a:rPr lang="en-US" sz="2800">
                <a:latin typeface="Arial" charset="0"/>
                <a:ea typeface="MS PGothic" charset="0"/>
              </a:rPr>
              <a:t>These two events will respectively lead to:</a:t>
            </a:r>
          </a:p>
          <a:p>
            <a:pPr eaLnBrk="1" hangingPunct="1"/>
            <a:endParaRPr lang="en-US" sz="2800">
              <a:latin typeface="Arial" charset="0"/>
              <a:ea typeface="MS PGothic" charset="0"/>
            </a:endParaRPr>
          </a:p>
          <a:p>
            <a:pPr marL="914400" lvl="1" indent="-457200" eaLnBrk="1" hangingPunct="1">
              <a:buFont typeface="Calibri" charset="0"/>
              <a:buAutoNum type="arabicPeriod"/>
            </a:pPr>
            <a:r>
              <a:rPr lang="en-US" sz="2400">
                <a:latin typeface="Arial" charset="0"/>
                <a:ea typeface="MS PGothic" charset="0"/>
              </a:rPr>
              <a:t>A decrease in the supply of salmon</a:t>
            </a:r>
          </a:p>
          <a:p>
            <a:pPr marL="914400" lvl="1" indent="-457200" eaLnBrk="1" hangingPunct="1">
              <a:buFont typeface="Calibri" charset="0"/>
              <a:buAutoNum type="arabicPeriod"/>
            </a:pPr>
            <a:r>
              <a:rPr lang="en-US" sz="2400">
                <a:latin typeface="Arial" charset="0"/>
                <a:ea typeface="MS PGothic" charset="0"/>
              </a:rPr>
              <a:t>An increase in the demand for salmon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8195">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19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457200" y="0"/>
            <a:ext cx="8229600" cy="1527175"/>
          </a:xfrm>
        </p:spPr>
        <p:txBody>
          <a:bodyPr/>
          <a:lstStyle/>
          <a:p>
            <a:r>
              <a:rPr lang="en-US">
                <a:latin typeface="Helvetica Neue" charset="0"/>
                <a:ea typeface="MS PGothic" charset="0"/>
              </a:rPr>
              <a:t>Shifts in Supply and Demand:</a:t>
            </a:r>
            <a:br>
              <a:rPr lang="en-US">
                <a:latin typeface="Helvetica Neue" charset="0"/>
                <a:ea typeface="MS PGothic" charset="0"/>
              </a:rPr>
            </a:br>
            <a:r>
              <a:rPr lang="en-US">
                <a:latin typeface="Helvetica Neue" charset="0"/>
                <a:ea typeface="MS PGothic" charset="0"/>
              </a:rPr>
              <a:t>Example</a:t>
            </a:r>
            <a:r>
              <a:rPr lang="en-US">
                <a:latin typeface="Arial" charset="0"/>
                <a:ea typeface="MS PGothic" charset="0"/>
              </a:rPr>
              <a:t>—</a:t>
            </a:r>
            <a:r>
              <a:rPr lang="en-US">
                <a:latin typeface="Helvetica Neue" charset="0"/>
                <a:ea typeface="MS PGothic" charset="0"/>
              </a:rPr>
              <a:t>2 </a:t>
            </a:r>
          </a:p>
        </p:txBody>
      </p:sp>
      <p:sp>
        <p:nvSpPr>
          <p:cNvPr id="8195" name="Content Placeholder 2"/>
          <p:cNvSpPr>
            <a:spLocks noGrp="1"/>
          </p:cNvSpPr>
          <p:nvPr>
            <p:ph idx="1"/>
          </p:nvPr>
        </p:nvSpPr>
        <p:spPr>
          <a:xfrm>
            <a:off x="457200" y="1712913"/>
            <a:ext cx="8229600" cy="4895850"/>
          </a:xfrm>
        </p:spPr>
        <p:txBody>
          <a:bodyPr/>
          <a:lstStyle/>
          <a:p>
            <a:pPr eaLnBrk="1" hangingPunct="1"/>
            <a:r>
              <a:rPr lang="en-US" sz="3200">
                <a:latin typeface="Arial" charset="0"/>
                <a:ea typeface="MS PGothic" charset="0"/>
              </a:rPr>
              <a:t>By itself, the decrease in supply leads to:</a:t>
            </a:r>
            <a:endParaRPr lang="en-US" sz="2000">
              <a:latin typeface="Arial" charset="0"/>
              <a:ea typeface="MS PGothic" charset="0"/>
            </a:endParaRPr>
          </a:p>
          <a:p>
            <a:pPr lvl="1" eaLnBrk="1" hangingPunct="1"/>
            <a:r>
              <a:rPr lang="en-US" sz="2800">
                <a:latin typeface="Arial" charset="0"/>
                <a:ea typeface="MS PGothic" charset="0"/>
              </a:rPr>
              <a:t>Higher equilibrium price</a:t>
            </a:r>
          </a:p>
          <a:p>
            <a:pPr lvl="1" eaLnBrk="1" hangingPunct="1"/>
            <a:r>
              <a:rPr lang="en-US" sz="2800">
                <a:latin typeface="Arial" charset="0"/>
                <a:ea typeface="MS PGothic" charset="0"/>
              </a:rPr>
              <a:t>Lower equilibrium quantity</a:t>
            </a:r>
          </a:p>
          <a:p>
            <a:pPr eaLnBrk="1" hangingPunct="1"/>
            <a:r>
              <a:rPr lang="en-US" sz="3200">
                <a:latin typeface="Arial" charset="0"/>
                <a:ea typeface="MS PGothic" charset="0"/>
              </a:rPr>
              <a:t>By itself, the increase in demand leads to:</a:t>
            </a:r>
            <a:endParaRPr lang="en-US" sz="2000">
              <a:latin typeface="Arial" charset="0"/>
              <a:ea typeface="MS PGothic" charset="0"/>
            </a:endParaRPr>
          </a:p>
          <a:p>
            <a:pPr lvl="1" eaLnBrk="1" hangingPunct="1"/>
            <a:r>
              <a:rPr lang="en-US" sz="2800">
                <a:latin typeface="Arial" charset="0"/>
                <a:ea typeface="MS PGothic" charset="0"/>
              </a:rPr>
              <a:t>Higher equilibrium price</a:t>
            </a:r>
          </a:p>
          <a:p>
            <a:pPr lvl="1" eaLnBrk="1" hangingPunct="1"/>
            <a:r>
              <a:rPr lang="en-US" sz="2800">
                <a:latin typeface="Arial" charset="0"/>
                <a:ea typeface="MS PGothic" charset="0"/>
              </a:rPr>
              <a:t>Higher equilibrium quantity</a:t>
            </a:r>
          </a:p>
          <a:p>
            <a:pPr eaLnBrk="1" hangingPunct="1"/>
            <a:r>
              <a:rPr lang="en-US" sz="3200">
                <a:latin typeface="Arial" charset="0"/>
                <a:ea typeface="MS PGothic" charset="0"/>
              </a:rPr>
              <a:t>Combined effects?</a:t>
            </a:r>
            <a:endParaRPr lang="en-US" sz="2000">
              <a:latin typeface="Arial" charset="0"/>
              <a:ea typeface="MS PGothic" charset="0"/>
            </a:endParaRPr>
          </a:p>
          <a:p>
            <a:pPr lvl="1" eaLnBrk="1" hangingPunct="1"/>
            <a:r>
              <a:rPr lang="en-US" sz="2800">
                <a:latin typeface="Arial" charset="0"/>
                <a:ea typeface="MS PGothic" charset="0"/>
              </a:rPr>
              <a:t>Higher equilibrium price</a:t>
            </a:r>
          </a:p>
          <a:p>
            <a:pPr lvl="1" eaLnBrk="1" hangingPunct="1"/>
            <a:r>
              <a:rPr lang="en-US" sz="2800">
                <a:latin typeface="Arial" charset="0"/>
                <a:ea typeface="MS PGothic" charset="0"/>
              </a:rPr>
              <a:t>Equilibrium quantity???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819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195">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195">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19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457200" y="0"/>
            <a:ext cx="8229600" cy="1527175"/>
          </a:xfrm>
        </p:spPr>
        <p:txBody>
          <a:bodyPr/>
          <a:lstStyle/>
          <a:p>
            <a:r>
              <a:rPr lang="en-US">
                <a:latin typeface="Helvetica Neue" charset="0"/>
                <a:ea typeface="MS PGothic" charset="0"/>
              </a:rPr>
              <a:t>Graphical Analysis</a:t>
            </a:r>
            <a:r>
              <a:rPr lang="en-US">
                <a:latin typeface="Arial" charset="0"/>
                <a:ea typeface="MS PGothic" charset="0"/>
              </a:rPr>
              <a:t>—</a:t>
            </a:r>
            <a:r>
              <a:rPr lang="en-US">
                <a:latin typeface="Helvetica Neue" charset="0"/>
                <a:ea typeface="MS PGothic" charset="0"/>
              </a:rPr>
              <a:t>1 </a:t>
            </a:r>
          </a:p>
        </p:txBody>
      </p:sp>
      <p:pic>
        <p:nvPicPr>
          <p:cNvPr id="17410" name="Picture 1" descr="A supply-demand graph that plots price (per pound of salmon) on the Y-axis and quantity (pounds of salmon per month). The graph is labeled, A-A fall in the supply of salmon, there is one supply curve and one demand curve. The supply curve is a positively sloping line while the demand curve is a negatively sloping line; they cross at point E1 which lies at a price of $10 and a quantity of 500 pounds. There are four dashed supply curves of the same slope as the first supply curve to the left of the original supply curve, each one slightly more left than the original. An arrow points left from point E, through the dashed supply curves."/>
          <p:cNvPicPr>
            <a:picLocks noChangeAspect="1"/>
          </p:cNvPicPr>
          <p:nvPr/>
        </p:nvPicPr>
        <p:blipFill>
          <a:blip r:embed="rId3">
            <a:extLst>
              <a:ext uri="{28A0092B-C50C-407E-A947-70E740481C1C}">
                <a14:useLocalDpi xmlns:a14="http://schemas.microsoft.com/office/drawing/2010/main" val="0"/>
              </a:ext>
            </a:extLst>
          </a:blip>
          <a:srcRect l="-1640" t="4520" r="497" b="3722"/>
          <a:stretch>
            <a:fillRect/>
          </a:stretch>
        </p:blipFill>
        <p:spPr bwMode="auto">
          <a:xfrm>
            <a:off x="2490788" y="1873250"/>
            <a:ext cx="4162425" cy="474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457200" y="0"/>
            <a:ext cx="8229600" cy="1527175"/>
          </a:xfrm>
        </p:spPr>
        <p:txBody>
          <a:bodyPr/>
          <a:lstStyle/>
          <a:p>
            <a:r>
              <a:rPr lang="en-US">
                <a:latin typeface="Helvetica Neue" charset="0"/>
                <a:ea typeface="MS PGothic" charset="0"/>
              </a:rPr>
              <a:t>Graphical Analysis</a:t>
            </a:r>
            <a:r>
              <a:rPr lang="en-US">
                <a:latin typeface="Arial" charset="0"/>
                <a:ea typeface="MS PGothic" charset="0"/>
              </a:rPr>
              <a:t>—</a:t>
            </a:r>
            <a:r>
              <a:rPr lang="en-US">
                <a:latin typeface="Helvetica Neue" charset="0"/>
                <a:ea typeface="MS PGothic" charset="0"/>
              </a:rPr>
              <a:t>2 </a:t>
            </a:r>
          </a:p>
        </p:txBody>
      </p:sp>
      <p:pic>
        <p:nvPicPr>
          <p:cNvPr id="19458" name="Picture 1" descr="A supply-demand graph that plots price (per pound of salmon) on the Y-axis and quantity (pounds of salmon per month). The graph is labeled, B-a rise in the demand for salmon, there is one supply curve and one demand curve. The supply curve is a positively sloping line while the demand curve is a negatively sloping line; they cross at point E1 which lies at a price of $10 and a quantity of 500 pounds. There are four dashed demand curves of the same slope as the first demand curve to the right of the original demand curve, each one slightly more left than the original. An arrow points right from the equilibrium point through the demand curves. "/>
          <p:cNvPicPr>
            <a:picLocks noChangeAspect="1"/>
          </p:cNvPicPr>
          <p:nvPr/>
        </p:nvPicPr>
        <p:blipFill>
          <a:blip r:embed="rId3">
            <a:extLst>
              <a:ext uri="{28A0092B-C50C-407E-A947-70E740481C1C}">
                <a14:useLocalDpi xmlns:a14="http://schemas.microsoft.com/office/drawing/2010/main" val="0"/>
              </a:ext>
            </a:extLst>
          </a:blip>
          <a:srcRect l="223" t="5164" r="-105" b="3722"/>
          <a:stretch>
            <a:fillRect/>
          </a:stretch>
        </p:blipFill>
        <p:spPr bwMode="auto">
          <a:xfrm>
            <a:off x="2417763" y="1787525"/>
            <a:ext cx="4308475" cy="4894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457200" y="0"/>
            <a:ext cx="8229600" cy="1527175"/>
          </a:xfrm>
        </p:spPr>
        <p:txBody>
          <a:bodyPr/>
          <a:lstStyle/>
          <a:p>
            <a:r>
              <a:rPr lang="en-US">
                <a:latin typeface="Helvetica Neue" charset="0"/>
                <a:ea typeface="MS PGothic" charset="0"/>
              </a:rPr>
              <a:t>Graphical Analysis</a:t>
            </a:r>
            <a:r>
              <a:rPr lang="en-US">
                <a:latin typeface="Arial" charset="0"/>
                <a:ea typeface="MS PGothic" charset="0"/>
              </a:rPr>
              <a:t>—</a:t>
            </a:r>
            <a:r>
              <a:rPr lang="en-US">
                <a:latin typeface="Helvetica Neue" charset="0"/>
                <a:ea typeface="MS PGothic" charset="0"/>
              </a:rPr>
              <a:t>3 </a:t>
            </a:r>
          </a:p>
        </p:txBody>
      </p:sp>
      <p:pic>
        <p:nvPicPr>
          <p:cNvPr id="21506" name="Picture 1" descr="A figure for the price and quantity when demand and supply both change. The change is that demand increases and supply decreases. The illustration is a demand-supply curve with price on the Y-axis and quantity on the X-axis. The graph has a typical downward sloping demand curve and upward sloping supply curve. The equilibrium point, E1, is where the two curves meet. A set of dashed demand curves are shifted right while a set of dashed supply curves are shifted left. The area above the original supply and demand curves has now been shaded in where the dashed supply and demand curves intersect.  Arrows go up the Y-axis and arrows go right or left on the X-axis. A note reads E2 is somewhere in the shaded area. The impact on price and quantity is as follows: The demand curve shifts to the right and the supply curve shifts to the left. The shifts reinforce each other with respect to price, which increase, but they act as countervailing forces along the quantity axis. Quantity could be either higher or lower. "/>
          <p:cNvPicPr>
            <a:picLocks noChangeAspect="1"/>
          </p:cNvPicPr>
          <p:nvPr/>
        </p:nvPicPr>
        <p:blipFill>
          <a:blip r:embed="rId3">
            <a:extLst>
              <a:ext uri="{28A0092B-C50C-407E-A947-70E740481C1C}">
                <a14:useLocalDpi xmlns:a14="http://schemas.microsoft.com/office/drawing/2010/main" val="0"/>
              </a:ext>
            </a:extLst>
          </a:blip>
          <a:srcRect l="-645" t="4520" r="717" b="3506"/>
          <a:stretch>
            <a:fillRect/>
          </a:stretch>
        </p:blipFill>
        <p:spPr bwMode="auto">
          <a:xfrm>
            <a:off x="1184275" y="1735138"/>
            <a:ext cx="6775450" cy="495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457200" y="0"/>
            <a:ext cx="8229600" cy="1527175"/>
          </a:xfrm>
        </p:spPr>
        <p:txBody>
          <a:bodyPr/>
          <a:lstStyle/>
          <a:p>
            <a:r>
              <a:rPr lang="en-US">
                <a:latin typeface="Helvetica Neue" charset="0"/>
                <a:ea typeface="MS PGothic" charset="0"/>
              </a:rPr>
              <a:t>Graphs of Shifts</a:t>
            </a:r>
            <a:r>
              <a:rPr lang="en-US">
                <a:latin typeface="Arial" charset="0"/>
                <a:ea typeface="MS PGothic" charset="0"/>
              </a:rPr>
              <a:t>—</a:t>
            </a:r>
            <a:r>
              <a:rPr lang="en-US">
                <a:latin typeface="Helvetica Neue" charset="0"/>
                <a:ea typeface="MS PGothic" charset="0"/>
              </a:rPr>
              <a:t>1 </a:t>
            </a:r>
          </a:p>
        </p:txBody>
      </p:sp>
      <p:graphicFrame>
        <p:nvGraphicFramePr>
          <p:cNvPr id="5" name="Table 4"/>
          <p:cNvGraphicFramePr>
            <a:graphicFrameLocks noGrp="1"/>
          </p:cNvGraphicFramePr>
          <p:nvPr/>
        </p:nvGraphicFramePr>
        <p:xfrm>
          <a:off x="177800" y="1727200"/>
          <a:ext cx="8839200" cy="4953000"/>
        </p:xfrm>
        <a:graphic>
          <a:graphicData uri="http://schemas.openxmlformats.org/drawingml/2006/table">
            <a:tbl>
              <a:tblPr/>
              <a:tblGrid>
                <a:gridCol w="2289175"/>
                <a:gridCol w="3603625"/>
                <a:gridCol w="2946400"/>
              </a:tblGrid>
              <a:tr h="6413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a:ln>
                            <a:noFill/>
                          </a:ln>
                          <a:solidFill>
                            <a:schemeClr val="tx1"/>
                          </a:solidFill>
                          <a:effectLst/>
                          <a:latin typeface="Arial" charset="0"/>
                          <a:ea typeface="MS PGothic" charset="0"/>
                          <a:cs typeface="Arial" charset="0"/>
                        </a:rPr>
                        <a:t>Change</a:t>
                      </a:r>
                      <a:endParaRPr kumimoji="0" lang="en-US" sz="1800" b="0" i="0" u="none" strike="noStrike" cap="none" normalizeH="0" baseline="0">
                        <a:ln>
                          <a:noFill/>
                        </a:ln>
                        <a:solidFill>
                          <a:schemeClr val="tx1"/>
                        </a:solidFill>
                        <a:effectLst/>
                        <a:latin typeface="Arial" charset="0"/>
                        <a:ea typeface="MS PGothic"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a:ln>
                            <a:noFill/>
                          </a:ln>
                          <a:solidFill>
                            <a:schemeClr val="tx1"/>
                          </a:solidFill>
                          <a:effectLst/>
                          <a:latin typeface="Arial" charset="0"/>
                          <a:ea typeface="MS PGothic" charset="0"/>
                          <a:cs typeface="Arial" charset="0"/>
                        </a:rPr>
                        <a:t>Illustration</a:t>
                      </a:r>
                      <a:endParaRPr kumimoji="0" lang="en-US" sz="1800" b="0" i="0" u="none" strike="noStrike" cap="none" normalizeH="0" baseline="0">
                        <a:ln>
                          <a:noFill/>
                        </a:ln>
                        <a:solidFill>
                          <a:schemeClr val="tx1"/>
                        </a:solidFill>
                        <a:effectLst/>
                        <a:latin typeface="Arial" charset="0"/>
                        <a:ea typeface="MS PGothic"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a:ln>
                            <a:noFill/>
                          </a:ln>
                          <a:solidFill>
                            <a:schemeClr val="tx1"/>
                          </a:solidFill>
                          <a:effectLst/>
                          <a:latin typeface="Arial" charset="0"/>
                          <a:ea typeface="MS PGothic" charset="0"/>
                          <a:cs typeface="Arial" charset="0"/>
                        </a:rPr>
                        <a:t>Impact on price and quantity</a:t>
                      </a:r>
                      <a:endParaRPr kumimoji="0" lang="en-US" sz="1800" b="0" i="0" u="none" strike="noStrike" cap="none" normalizeH="0" baseline="0">
                        <a:ln>
                          <a:noFill/>
                        </a:ln>
                        <a:solidFill>
                          <a:schemeClr val="tx1"/>
                        </a:solidFill>
                        <a:effectLst/>
                        <a:latin typeface="Arial" charset="0"/>
                        <a:ea typeface="MS PGothic"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558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MS PGothic" charset="0"/>
                          <a:cs typeface="Arial" charset="0"/>
                        </a:rPr>
                        <a:t>Demand and supply both increase</a:t>
                      </a:r>
                      <a:endParaRPr kumimoji="0" lang="en-US" sz="1800" b="0" i="0" u="none" strike="noStrike" cap="none" normalizeH="0" baseline="0">
                        <a:ln>
                          <a:noFill/>
                        </a:ln>
                        <a:solidFill>
                          <a:schemeClr val="tx1"/>
                        </a:solidFill>
                        <a:effectLst/>
                        <a:latin typeface="Arial" charset="0"/>
                        <a:ea typeface="MS PGothic"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MS PGothic"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MS PGothic" charset="0"/>
                          <a:cs typeface="Arial" charset="0"/>
                        </a:rPr>
                        <a:t>The demand and supply curves shift to the right.</a:t>
                      </a:r>
                      <a:r>
                        <a:rPr kumimoji="0" lang="en-US" sz="1800" b="1" i="0" u="none" strike="noStrike" cap="none" normalizeH="0" baseline="0">
                          <a:ln>
                            <a:noFill/>
                          </a:ln>
                          <a:solidFill>
                            <a:schemeClr val="tx1"/>
                          </a:solidFill>
                          <a:effectLst/>
                          <a:latin typeface="Arial" charset="0"/>
                          <a:ea typeface="MS PGothic" charset="0"/>
                          <a:cs typeface="Arial" charset="0"/>
                        </a:rPr>
                        <a:t> </a:t>
                      </a:r>
                      <a:r>
                        <a:rPr kumimoji="0" lang="en-US" sz="1800" b="0" i="0" u="none" strike="noStrike" cap="none" normalizeH="0" baseline="0">
                          <a:ln>
                            <a:noFill/>
                          </a:ln>
                          <a:solidFill>
                            <a:schemeClr val="tx1"/>
                          </a:solidFill>
                          <a:effectLst/>
                          <a:latin typeface="Arial" charset="0"/>
                          <a:ea typeface="MS PGothic" charset="0"/>
                          <a:cs typeface="Arial" charset="0"/>
                        </a:rPr>
                        <a:t>The shifts reinforce each other with respect to quantity, but act as countervailing forces along the price axis.</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558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MS PGothic" charset="0"/>
                          <a:cs typeface="Arial" charset="0"/>
                        </a:rPr>
                        <a:t>Demand and supply both decrease</a:t>
                      </a:r>
                      <a:endParaRPr kumimoji="0" lang="en-US" sz="1800" b="0" i="0" u="none" strike="noStrike" cap="none" normalizeH="0" baseline="0">
                        <a:ln>
                          <a:noFill/>
                        </a:ln>
                        <a:solidFill>
                          <a:schemeClr val="tx1"/>
                        </a:solidFill>
                        <a:effectLst/>
                        <a:latin typeface="Arial" charset="0"/>
                        <a:ea typeface="MS PGothic"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MS PGothic"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MS PGothic" charset="0"/>
                          <a:cs typeface="Arial" charset="0"/>
                        </a:rPr>
                        <a:t>The demand and supply curves shift to the left.</a:t>
                      </a:r>
                      <a:r>
                        <a:rPr kumimoji="0" lang="en-US" sz="1800" b="1" i="0" u="none" strike="noStrike" cap="none" normalizeH="0" baseline="0" dirty="0">
                          <a:ln>
                            <a:noFill/>
                          </a:ln>
                          <a:solidFill>
                            <a:schemeClr val="tx1"/>
                          </a:solidFill>
                          <a:effectLst/>
                          <a:latin typeface="Arial" charset="0"/>
                          <a:ea typeface="MS PGothic" charset="0"/>
                          <a:cs typeface="Arial" charset="0"/>
                        </a:rPr>
                        <a:t> </a:t>
                      </a:r>
                      <a:r>
                        <a:rPr kumimoji="0" lang="en-US" sz="1800" b="0" i="0" u="none" strike="noStrike" cap="none" normalizeH="0" baseline="0" dirty="0">
                          <a:ln>
                            <a:noFill/>
                          </a:ln>
                          <a:solidFill>
                            <a:schemeClr val="tx1"/>
                          </a:solidFill>
                          <a:effectLst/>
                          <a:latin typeface="Arial" charset="0"/>
                          <a:ea typeface="MS PGothic" charset="0"/>
                          <a:cs typeface="Arial" charset="0"/>
                        </a:rPr>
                        <a:t>The shifts reinforce each other with respect to quantity, but act as countervailing forces along the price axis.</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3572" name="Picture 1" descr="A figure for the price and quantity when demand and supply both change. The change is that both demand and supply both decrease. The illustration is a demand-supply curve with price on the Y-axis and quantity on the X-axis. The graph has a typical downward sloping demand curve and upward sloping supply curve. The equilibrium point, E1, is where the two curves meet. A set of dashed demand curves are shifted left while a set of dashed supply curves are shifted left. The area to the left of the original supply and demand curves has now been shaded in where the dashed supply and demand curves intersect.  Arrows go up and down on the Y-axis and arrows go left on the X-axis. A note reads E2 is somewhere in the shaded area. The impact on price and quantity is as follows: the demand and supply curves shift to the left. The shifts reinforce each other with respect to quantity, which decreases, but they act as countervailing forces along the price axis. Price could be either higher or lower. "/>
          <p:cNvPicPr>
            <a:picLocks noChangeAspect="1"/>
          </p:cNvPicPr>
          <p:nvPr/>
        </p:nvPicPr>
        <p:blipFill>
          <a:blip r:embed="rId3">
            <a:extLst>
              <a:ext uri="{28A0092B-C50C-407E-A947-70E740481C1C}">
                <a14:useLocalDpi xmlns:a14="http://schemas.microsoft.com/office/drawing/2010/main" val="0"/>
              </a:ext>
            </a:extLst>
          </a:blip>
          <a:srcRect l="26863" t="20442" r="38354" b="7265"/>
          <a:stretch>
            <a:fillRect/>
          </a:stretch>
        </p:blipFill>
        <p:spPr bwMode="auto">
          <a:xfrm>
            <a:off x="3019425" y="2455863"/>
            <a:ext cx="2701925" cy="1938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73" name="Picture 2" descr="A figure for the price and quantity when demand and supply both change. The change is that both demand and supply both decrease. The illustration is a demand-supply curve with price on the Y-axis and quantity on the X-axis. The graph has a typical downward sloping demand curve and upward sloping supply curve. The equilibrium point, E1, is where the two curves meet. A set of dashed demand curves are shifted left while a set of dashed supply curves are shifted left. The area to the left of the original supply and demand curves has now been shaded in where the dashed supply and demand curves intersect.  Arrows go up and down on the Y-axis and arrows go left on the X-axis. A note reads E2 is somewhere in the shaded area. The impact on price and quantity is as follows: the demand and supply curves shift to the left. The shifts reinforce each other with respect to quantity, which decreases, but they act as countervailing forces along the price axis. Price could be either higher or lower. "/>
          <p:cNvPicPr>
            <a:picLocks noChangeAspect="1"/>
          </p:cNvPicPr>
          <p:nvPr/>
        </p:nvPicPr>
        <p:blipFill>
          <a:blip r:embed="rId4">
            <a:extLst>
              <a:ext uri="{28A0092B-C50C-407E-A947-70E740481C1C}">
                <a14:useLocalDpi xmlns:a14="http://schemas.microsoft.com/office/drawing/2010/main" val="0"/>
              </a:ext>
            </a:extLst>
          </a:blip>
          <a:srcRect l="27174" t="22412" r="39130" b="5409"/>
          <a:stretch>
            <a:fillRect/>
          </a:stretch>
        </p:blipFill>
        <p:spPr bwMode="auto">
          <a:xfrm>
            <a:off x="3019425" y="4594225"/>
            <a:ext cx="2514600" cy="194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457200" y="0"/>
            <a:ext cx="8229600" cy="1527175"/>
          </a:xfrm>
        </p:spPr>
        <p:txBody>
          <a:bodyPr/>
          <a:lstStyle/>
          <a:p>
            <a:r>
              <a:rPr lang="en-US">
                <a:latin typeface="Helvetica Neue" charset="0"/>
                <a:ea typeface="MS PGothic" charset="0"/>
              </a:rPr>
              <a:t>Graphs of Shifts</a:t>
            </a:r>
            <a:r>
              <a:rPr lang="en-US">
                <a:latin typeface="Arial" charset="0"/>
                <a:ea typeface="MS PGothic" charset="0"/>
              </a:rPr>
              <a:t>—</a:t>
            </a:r>
            <a:r>
              <a:rPr lang="en-US">
                <a:latin typeface="Helvetica Neue" charset="0"/>
                <a:ea typeface="MS PGothic" charset="0"/>
              </a:rPr>
              <a:t>2 </a:t>
            </a:r>
          </a:p>
        </p:txBody>
      </p:sp>
      <p:graphicFrame>
        <p:nvGraphicFramePr>
          <p:cNvPr id="5" name="Table 4"/>
          <p:cNvGraphicFramePr>
            <a:graphicFrameLocks noGrp="1"/>
          </p:cNvGraphicFramePr>
          <p:nvPr/>
        </p:nvGraphicFramePr>
        <p:xfrm>
          <a:off x="177800" y="1727200"/>
          <a:ext cx="8839200" cy="4953000"/>
        </p:xfrm>
        <a:graphic>
          <a:graphicData uri="http://schemas.openxmlformats.org/drawingml/2006/table">
            <a:tbl>
              <a:tblPr/>
              <a:tblGrid>
                <a:gridCol w="2463800"/>
                <a:gridCol w="3276600"/>
                <a:gridCol w="3098800"/>
              </a:tblGrid>
              <a:tr h="6413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a:ln>
                            <a:noFill/>
                          </a:ln>
                          <a:solidFill>
                            <a:schemeClr val="tx1"/>
                          </a:solidFill>
                          <a:effectLst/>
                          <a:latin typeface="Arial" charset="0"/>
                          <a:ea typeface="MS PGothic" charset="0"/>
                          <a:cs typeface="Arial" charset="0"/>
                        </a:rPr>
                        <a:t>Change</a:t>
                      </a:r>
                      <a:endParaRPr kumimoji="0" lang="en-US" sz="1800" b="0" i="0" u="none" strike="noStrike" cap="none" normalizeH="0" baseline="0">
                        <a:ln>
                          <a:noFill/>
                        </a:ln>
                        <a:solidFill>
                          <a:schemeClr val="tx1"/>
                        </a:solidFill>
                        <a:effectLst/>
                        <a:latin typeface="Arial" charset="0"/>
                        <a:ea typeface="MS PGothic"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a:ln>
                            <a:noFill/>
                          </a:ln>
                          <a:solidFill>
                            <a:schemeClr val="tx1"/>
                          </a:solidFill>
                          <a:effectLst/>
                          <a:latin typeface="Arial" charset="0"/>
                          <a:ea typeface="MS PGothic" charset="0"/>
                          <a:cs typeface="Arial" charset="0"/>
                        </a:rPr>
                        <a:t>Illustration</a:t>
                      </a:r>
                      <a:endParaRPr kumimoji="0" lang="en-US" sz="1800" b="0" i="0" u="none" strike="noStrike" cap="none" normalizeH="0" baseline="0">
                        <a:ln>
                          <a:noFill/>
                        </a:ln>
                        <a:solidFill>
                          <a:schemeClr val="tx1"/>
                        </a:solidFill>
                        <a:effectLst/>
                        <a:latin typeface="Arial" charset="0"/>
                        <a:ea typeface="MS PGothic"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a:ln>
                            <a:noFill/>
                          </a:ln>
                          <a:solidFill>
                            <a:schemeClr val="tx1"/>
                          </a:solidFill>
                          <a:effectLst/>
                          <a:latin typeface="Arial" charset="0"/>
                          <a:ea typeface="MS PGothic" charset="0"/>
                          <a:cs typeface="Arial" charset="0"/>
                        </a:rPr>
                        <a:t>Impact on price and quantity</a:t>
                      </a:r>
                      <a:endParaRPr kumimoji="0" lang="en-US" sz="1800" b="0" i="0" u="none" strike="noStrike" cap="none" normalizeH="0" baseline="0">
                        <a:ln>
                          <a:noFill/>
                        </a:ln>
                        <a:solidFill>
                          <a:schemeClr val="tx1"/>
                        </a:solidFill>
                        <a:effectLst/>
                        <a:latin typeface="Arial" charset="0"/>
                        <a:ea typeface="MS PGothic"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558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MS PGothic" charset="0"/>
                          <a:cs typeface="Arial" charset="0"/>
                        </a:rPr>
                        <a:t>Demand increases and supply decreases</a:t>
                      </a:r>
                      <a:endParaRPr kumimoji="0" lang="en-US" sz="1800" b="0" i="0" u="none" strike="noStrike" cap="none" normalizeH="0" baseline="0">
                        <a:ln>
                          <a:noFill/>
                        </a:ln>
                        <a:solidFill>
                          <a:schemeClr val="tx1"/>
                        </a:solidFill>
                        <a:effectLst/>
                        <a:latin typeface="Arial" charset="0"/>
                        <a:ea typeface="MS PGothic"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MS PGothic"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MS PGothic" charset="0"/>
                          <a:cs typeface="Arial" charset="0"/>
                        </a:rPr>
                        <a:t>The demand curve shifts to the right and the supply curve shifts to the left.</a:t>
                      </a:r>
                      <a:r>
                        <a:rPr kumimoji="0" lang="en-US" sz="1800" b="1" i="0" u="none" strike="noStrike" cap="none" normalizeH="0" baseline="0">
                          <a:ln>
                            <a:noFill/>
                          </a:ln>
                          <a:solidFill>
                            <a:schemeClr val="tx1"/>
                          </a:solidFill>
                          <a:effectLst/>
                          <a:latin typeface="Arial" charset="0"/>
                          <a:ea typeface="MS PGothic" charset="0"/>
                          <a:cs typeface="Arial" charset="0"/>
                        </a:rPr>
                        <a:t> </a:t>
                      </a:r>
                      <a:r>
                        <a:rPr kumimoji="0" lang="en-US" sz="1800" b="0" i="0" u="none" strike="noStrike" cap="none" normalizeH="0" baseline="0">
                          <a:ln>
                            <a:noFill/>
                          </a:ln>
                          <a:solidFill>
                            <a:schemeClr val="tx1"/>
                          </a:solidFill>
                          <a:effectLst/>
                          <a:latin typeface="Arial" charset="0"/>
                          <a:ea typeface="MS PGothic" charset="0"/>
                          <a:cs typeface="Arial" charset="0"/>
                        </a:rPr>
                        <a:t>The shifts reinforce each other with respect to price, but act as countervailing forces along the quantity axis.</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558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MS PGothic" charset="0"/>
                          <a:cs typeface="Arial" charset="0"/>
                        </a:rPr>
                        <a:t>Demand decreases and supply increases</a:t>
                      </a:r>
                      <a:endParaRPr kumimoji="0" lang="en-US" sz="1800" b="0" i="0" u="none" strike="noStrike" cap="none" normalizeH="0" baseline="0">
                        <a:ln>
                          <a:noFill/>
                        </a:ln>
                        <a:solidFill>
                          <a:schemeClr val="tx1"/>
                        </a:solidFill>
                        <a:effectLst/>
                        <a:latin typeface="Arial" charset="0"/>
                        <a:ea typeface="MS PGothic"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MS PGothic"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MS PGothic" charset="0"/>
                          <a:cs typeface="Arial" charset="0"/>
                        </a:rPr>
                        <a:t>The demand curve shifts to the left and the supply curve shifts to the right.</a:t>
                      </a:r>
                      <a:r>
                        <a:rPr kumimoji="0" lang="en-US" sz="1800" b="1" i="0" u="none" strike="noStrike" cap="none" normalizeH="0" baseline="0" dirty="0">
                          <a:ln>
                            <a:noFill/>
                          </a:ln>
                          <a:solidFill>
                            <a:schemeClr val="tx1"/>
                          </a:solidFill>
                          <a:effectLst/>
                          <a:latin typeface="Arial" charset="0"/>
                          <a:ea typeface="MS PGothic" charset="0"/>
                          <a:cs typeface="Arial" charset="0"/>
                        </a:rPr>
                        <a:t> </a:t>
                      </a:r>
                      <a:r>
                        <a:rPr kumimoji="0" lang="en-US" sz="1800" b="0" i="0" u="none" strike="noStrike" cap="none" normalizeH="0" baseline="0" dirty="0">
                          <a:ln>
                            <a:noFill/>
                          </a:ln>
                          <a:solidFill>
                            <a:schemeClr val="tx1"/>
                          </a:solidFill>
                          <a:effectLst/>
                          <a:latin typeface="Arial" charset="0"/>
                          <a:ea typeface="MS PGothic" charset="0"/>
                          <a:cs typeface="Arial" charset="0"/>
                        </a:rPr>
                        <a:t>The shifts reinforce each other with respect to price, but act as countervailing forces along the quantity axis.</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5620" name="Picture 1" descr="A figure for the price and quantity when demand and supply both change. The change is that demand increases and supply decreases. The illustration is a demand-supply curve with price on the Y-axis and quantity on the X-axis. The graph has a typical downward sloping demand curve and upward sloping supply curve. The equilibrium point, E1, is where the two curves meet. A set of dashed demand curves are shifted right while a set of dashed supply curves are shifted left. The area above the original supply and demand curves has now been shaded in where the dashed supply and demand curves intersect.  Arrows go up the Y-axis and arrows go right or left on the X-axis. A note reads E2 is somewhere in the shaded area. The impact on price and quantity is as follows: The demand curve shifts to the right and the supply curve shifts to the left. The shifts reinforce each other with respect to price, which increase, but they act as countervailing forces along the quantity axis. Quantity could be either higher or lower. "/>
          <p:cNvPicPr>
            <a:picLocks noChangeAspect="1"/>
          </p:cNvPicPr>
          <p:nvPr/>
        </p:nvPicPr>
        <p:blipFill>
          <a:blip r:embed="rId3">
            <a:extLst>
              <a:ext uri="{28A0092B-C50C-407E-A947-70E740481C1C}">
                <a14:useLocalDpi xmlns:a14="http://schemas.microsoft.com/office/drawing/2010/main" val="0"/>
              </a:ext>
            </a:extLst>
          </a:blip>
          <a:srcRect l="25693" t="20782" r="37889" b="7245"/>
          <a:stretch>
            <a:fillRect/>
          </a:stretch>
        </p:blipFill>
        <p:spPr bwMode="auto">
          <a:xfrm>
            <a:off x="3041650" y="2528888"/>
            <a:ext cx="2444750" cy="1804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21" name="Picture 2" descr="A figure for the price and quantity when demand and supply both change. The change is that demand decreases and supply increases. The illustration is a demand-supply curve with price on the Y-axis and quantity on the X-axis. The graph has a typical downward sloping demand curve and upward sloping supply curve. The equilibrium point, E1, is where the two curves meet. A set of dashed demand curves are shifted left while a set of dashed supply curves are shifted right. The area below the original supply and demand curves has now been shaded in where the dashed supply and demand curves intersect.  Arrows go down the Y-axis and arrows go right or left on the X-axis. A note reads E2 is somewhere in the shaded area. The impact on price and quantity is as follows: The demand curve shifts to the left and the supply curve shifts to the right. The shifts reinforce each other with respect to price, which decreases, but they act as countervailing forces along the quantity axis. Quantity could be either higher or lower. "/>
          <p:cNvPicPr>
            <a:picLocks noChangeAspect="1"/>
          </p:cNvPicPr>
          <p:nvPr/>
        </p:nvPicPr>
        <p:blipFill>
          <a:blip r:embed="rId4">
            <a:extLst>
              <a:ext uri="{28A0092B-C50C-407E-A947-70E740481C1C}">
                <a14:useLocalDpi xmlns:a14="http://schemas.microsoft.com/office/drawing/2010/main" val="0"/>
              </a:ext>
            </a:extLst>
          </a:blip>
          <a:srcRect l="27328" t="23280" r="34938" b="6464"/>
          <a:stretch>
            <a:fillRect/>
          </a:stretch>
        </p:blipFill>
        <p:spPr bwMode="auto">
          <a:xfrm>
            <a:off x="3041650" y="4767263"/>
            <a:ext cx="2586038" cy="1592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Kollman Colors">
      <a:dk1>
        <a:sysClr val="windowText" lastClr="000000"/>
      </a:dk1>
      <a:lt1>
        <a:sysClr val="window" lastClr="FFFFFF"/>
      </a:lt1>
      <a:dk2>
        <a:srgbClr val="1F497D"/>
      </a:dk2>
      <a:lt2>
        <a:srgbClr val="EEECE1"/>
      </a:lt2>
      <a:accent1>
        <a:srgbClr val="4F81BD"/>
      </a:accent1>
      <a:accent2>
        <a:srgbClr val="C0290B"/>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11074</TotalTime>
  <Words>1306</Words>
  <Application>Microsoft Macintosh PowerPoint</Application>
  <PresentationFormat>On-screen Show (4:3)</PresentationFormat>
  <Paragraphs>134</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Calibri</vt:lpstr>
      <vt:lpstr>Helvetica Neue</vt:lpstr>
      <vt:lpstr>Helvetica Neue Medium</vt:lpstr>
      <vt:lpstr>MS PGothic</vt:lpstr>
      <vt:lpstr>ＭＳ Ｐゴシック</vt:lpstr>
      <vt:lpstr>Arial</vt:lpstr>
      <vt:lpstr>Office Theme</vt:lpstr>
      <vt:lpstr>Changes in Both Demand and Supply</vt:lpstr>
      <vt:lpstr>Shifts in Supply and Demand</vt:lpstr>
      <vt:lpstr>Shifts in Supply and Demand: Example—1 </vt:lpstr>
      <vt:lpstr>Shifts in Supply and Demand: Example—2 </vt:lpstr>
      <vt:lpstr>Graphical Analysis—1 </vt:lpstr>
      <vt:lpstr>Graphical Analysis—2 </vt:lpstr>
      <vt:lpstr>Graphical Analysis—3 </vt:lpstr>
      <vt:lpstr>Graphs of Shifts—1 </vt:lpstr>
      <vt:lpstr>Graphs of Shifts—2 </vt:lpstr>
      <vt:lpstr>Practice What You Know</vt:lpstr>
    </vt:vector>
  </TitlesOfParts>
  <Company>W.W.Norton &amp; Company</Company>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FEDERALISM</dc:title>
  <dc:creator>Peter Lesser</dc:creator>
  <cp:lastModifiedBy>Victoria Reuter</cp:lastModifiedBy>
  <cp:revision>631</cp:revision>
  <dcterms:created xsi:type="dcterms:W3CDTF">2013-06-20T20:16:16Z</dcterms:created>
  <dcterms:modified xsi:type="dcterms:W3CDTF">2017-03-29T15:38:36Z</dcterms:modified>
</cp:coreProperties>
</file>